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1" r:id="rId2"/>
  </p:sldMasterIdLst>
  <p:notesMasterIdLst>
    <p:notesMasterId r:id="rId18"/>
  </p:notesMasterIdLst>
  <p:sldIdLst>
    <p:sldId id="257" r:id="rId3"/>
    <p:sldId id="258" r:id="rId4"/>
    <p:sldId id="268" r:id="rId5"/>
    <p:sldId id="259" r:id="rId6"/>
    <p:sldId id="260" r:id="rId7"/>
    <p:sldId id="261" r:id="rId8"/>
    <p:sldId id="262" r:id="rId9"/>
    <p:sldId id="263" r:id="rId10"/>
    <p:sldId id="264" r:id="rId11"/>
    <p:sldId id="265" r:id="rId12"/>
    <p:sldId id="266" r:id="rId13"/>
    <p:sldId id="267"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5206"/>
  </p:normalViewPr>
  <p:slideViewPr>
    <p:cSldViewPr snapToGrid="0" snapToObjects="1">
      <p:cViewPr varScale="1">
        <p:scale>
          <a:sx n="134" d="100"/>
          <a:sy n="134" d="100"/>
        </p:scale>
        <p:origin x="5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EE7F03-AFEC-2E4C-AB70-10391363961A}" type="datetimeFigureOut">
              <a:rPr lang="en-US" smtClean="0"/>
              <a:t>10/27/16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946C61-1378-2744-AE3E-7F9C96345221}" type="slidenum">
              <a:rPr lang="en-US" smtClean="0"/>
              <a:t>‹#›</a:t>
            </a:fld>
            <a:endParaRPr lang="en-US"/>
          </a:p>
        </p:txBody>
      </p:sp>
    </p:spTree>
    <p:extLst>
      <p:ext uri="{BB962C8B-B14F-4D97-AF65-F5344CB8AC3E}">
        <p14:creationId xmlns:p14="http://schemas.microsoft.com/office/powerpoint/2010/main" val="2077891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a:buChar char="•"/>
            </a:pPr>
            <a:r>
              <a:rPr lang="en-US" sz="1200" kern="1200" dirty="0" smtClean="0">
                <a:solidFill>
                  <a:schemeClr val="tx1"/>
                </a:solidFill>
                <a:effectLst/>
                <a:latin typeface="+mn-lt"/>
                <a:ea typeface="+mn-ea"/>
                <a:cs typeface="+mn-cs"/>
              </a:rPr>
              <a:t>MasterCard isn’t trying to sell you a card – we want to share the value of card technology for your business.</a:t>
            </a:r>
            <a:endParaRPr lang="en-US" sz="18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Using card technology and electronic payments can help your start-up or small business compete with bigger operations in your hometown.</a:t>
            </a:r>
            <a:endParaRPr lang="en-US" sz="18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Cards offer convenience, control, and security for both your business and your customers.</a:t>
            </a:r>
            <a:endParaRPr lang="en-US" sz="1800" kern="1200" dirty="0" smtClean="0">
              <a:solidFill>
                <a:schemeClr val="tx1"/>
              </a:solidFill>
              <a:effectLst/>
              <a:latin typeface="+mn-lt"/>
              <a:ea typeface="+mn-ea"/>
              <a:cs typeface="+mn-cs"/>
            </a:endParaRPr>
          </a:p>
          <a:p>
            <a:pPr marL="171450" lvl="0" indent="-171450">
              <a:buFont typeface="Arial"/>
              <a:buChar char="•"/>
            </a:pPr>
            <a:r>
              <a:rPr lang="en-US" sz="1200" kern="1200" dirty="0" smtClean="0">
                <a:solidFill>
                  <a:schemeClr val="tx1"/>
                </a:solidFill>
                <a:effectLst/>
                <a:latin typeface="+mn-lt"/>
                <a:ea typeface="+mn-ea"/>
                <a:cs typeface="+mn-cs"/>
              </a:rPr>
              <a:t>We know that as you begin to accept cards, you may have some concerns about what your processor can and can’t do within your contract, MasterCard’s role in the rates you pay, and the nuances of your monthly statement.</a:t>
            </a:r>
            <a:endParaRPr lang="en-US" sz="1800" kern="1200" dirty="0" smtClean="0">
              <a:solidFill>
                <a:schemeClr val="tx1"/>
              </a:solidFill>
              <a:effectLst/>
              <a:latin typeface="+mn-lt"/>
              <a:ea typeface="+mn-ea"/>
              <a:cs typeface="+mn-cs"/>
            </a:endParaRPr>
          </a:p>
          <a:p>
            <a:pPr marL="628650" lvl="1" indent="-171450">
              <a:buFont typeface="Arial"/>
              <a:buChar char="•"/>
            </a:pPr>
            <a:r>
              <a:rPr lang="en-US" sz="1200" kern="1200" dirty="0" smtClean="0">
                <a:solidFill>
                  <a:schemeClr val="tx1"/>
                </a:solidFill>
                <a:effectLst/>
                <a:latin typeface="+mn-lt"/>
                <a:ea typeface="+mn-ea"/>
                <a:cs typeface="+mn-cs"/>
              </a:rPr>
              <a:t>That’s why we’ve created new standards and best practices for our company and everyone we do business with to ensure that all of our agreements are fair and transparent, which address the most common issues we’ve heard from our merchants.</a:t>
            </a:r>
            <a:endParaRPr lang="en-U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A28BAC8-31B2-5445-9C46-0ECADEF98C3F}" type="slidenum">
              <a:rPr lang="en-US" smtClean="0"/>
              <a:pPr/>
              <a:t>1</a:t>
            </a:fld>
            <a:endParaRPr lang="en-US" dirty="0"/>
          </a:p>
        </p:txBody>
      </p:sp>
    </p:spTree>
    <p:extLst>
      <p:ext uri="{BB962C8B-B14F-4D97-AF65-F5344CB8AC3E}">
        <p14:creationId xmlns:p14="http://schemas.microsoft.com/office/powerpoint/2010/main" val="1694016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sz="1200" dirty="0" smtClean="0">
              <a:solidFill>
                <a:schemeClr val="tx1"/>
              </a:solidFill>
              <a:latin typeface="+mn-lt"/>
              <a:ea typeface="+mn-ea"/>
              <a:cs typeface="+mn-cs"/>
            </a:endParaRPr>
          </a:p>
          <a:p>
            <a:pPr>
              <a:defRPr/>
            </a:pPr>
            <a:r>
              <a:rPr lang="en-US" sz="1200" dirty="0" smtClean="0">
                <a:solidFill>
                  <a:schemeClr val="tx1"/>
                </a:solidFill>
                <a:latin typeface="+mn-lt"/>
                <a:ea typeface="+mn-ea"/>
                <a:cs typeface="+mn-cs"/>
              </a:rPr>
              <a:t>Include explanation and discussion on:</a:t>
            </a:r>
          </a:p>
          <a:p>
            <a:pPr marL="171450" indent="-171450">
              <a:buFont typeface="Arial"/>
              <a:buChar char="•"/>
              <a:defRPr/>
            </a:pPr>
            <a:r>
              <a:rPr lang="en-US" sz="1200" dirty="0" smtClean="0">
                <a:solidFill>
                  <a:schemeClr val="tx1"/>
                </a:solidFill>
                <a:latin typeface="+mn-lt"/>
                <a:ea typeface="+mn-ea"/>
                <a:cs typeface="+mn-cs"/>
              </a:rPr>
              <a:t>Total volume</a:t>
            </a:r>
          </a:p>
          <a:p>
            <a:pPr marL="171450" indent="-171450">
              <a:buFont typeface="Arial"/>
              <a:buChar char="•"/>
              <a:defRPr/>
            </a:pPr>
            <a:r>
              <a:rPr lang="en-US" sz="1200" dirty="0" smtClean="0">
                <a:solidFill>
                  <a:schemeClr val="tx1"/>
                </a:solidFill>
                <a:latin typeface="+mn-lt"/>
                <a:ea typeface="+mn-ea"/>
                <a:cs typeface="+mn-cs"/>
              </a:rPr>
              <a:t>Third party transactions</a:t>
            </a:r>
          </a:p>
          <a:p>
            <a:pPr marL="171450" indent="-171450">
              <a:buFont typeface="Arial"/>
              <a:buChar char="•"/>
              <a:defRPr/>
            </a:pPr>
            <a:r>
              <a:rPr lang="en-US" sz="1200" dirty="0" smtClean="0">
                <a:solidFill>
                  <a:schemeClr val="tx1"/>
                </a:solidFill>
                <a:latin typeface="+mn-lt"/>
                <a:ea typeface="+mn-ea"/>
                <a:cs typeface="+mn-cs"/>
              </a:rPr>
              <a:t>Adjustments, charge backs, reversals</a:t>
            </a:r>
          </a:p>
          <a:p>
            <a:pPr marL="171450" indent="-171450">
              <a:buFont typeface="Arial"/>
              <a:buChar char="•"/>
              <a:defRPr/>
            </a:pPr>
            <a:r>
              <a:rPr lang="en-US" sz="1200" dirty="0" smtClean="0">
                <a:solidFill>
                  <a:schemeClr val="tx1"/>
                </a:solidFill>
                <a:latin typeface="+mn-lt"/>
                <a:ea typeface="+mn-ea"/>
                <a:cs typeface="+mn-cs"/>
              </a:rPr>
              <a:t>Total fees charged, including calculating the effective rate</a:t>
            </a:r>
          </a:p>
          <a:p>
            <a:pPr>
              <a:defRPr/>
            </a:pPr>
            <a:endParaRPr lang="en-US" sz="1200" dirty="0" smtClean="0">
              <a:solidFill>
                <a:schemeClr val="tx1"/>
              </a:solidFill>
              <a:latin typeface="+mn-lt"/>
              <a:ea typeface="+mn-ea"/>
              <a:cs typeface="+mn-cs"/>
            </a:endParaRPr>
          </a:p>
        </p:txBody>
      </p:sp>
      <p:sp>
        <p:nvSpPr>
          <p:cNvPr id="2560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a:defRPr sz="1200">
                <a:solidFill>
                  <a:srgbClr val="000000"/>
                </a:solidFill>
                <a:latin typeface="Helvetica" charset="0"/>
                <a:ea typeface="ＭＳ Ｐゴシック" charset="0"/>
                <a:cs typeface="ＭＳ Ｐゴシック" charset="0"/>
                <a:sym typeface="Helvetica" charset="0"/>
              </a:defRPr>
            </a:lvl1pPr>
            <a:lvl2pPr marL="742950" indent="-285750" eaLnBrk="0">
              <a:defRPr sz="1200">
                <a:solidFill>
                  <a:srgbClr val="000000"/>
                </a:solidFill>
                <a:latin typeface="Helvetica" charset="0"/>
                <a:ea typeface="ＭＳ Ｐゴシック" charset="0"/>
                <a:sym typeface="Helvetica" charset="0"/>
              </a:defRPr>
            </a:lvl2pPr>
            <a:lvl3pPr marL="1143000" indent="-228600" eaLnBrk="0">
              <a:defRPr sz="1200">
                <a:solidFill>
                  <a:srgbClr val="000000"/>
                </a:solidFill>
                <a:latin typeface="Helvetica" charset="0"/>
                <a:ea typeface="ＭＳ Ｐゴシック" charset="0"/>
                <a:sym typeface="Helvetica" charset="0"/>
              </a:defRPr>
            </a:lvl3pPr>
            <a:lvl4pPr marL="1600200" indent="-228600" eaLnBrk="0">
              <a:defRPr sz="1200">
                <a:solidFill>
                  <a:srgbClr val="000000"/>
                </a:solidFill>
                <a:latin typeface="Helvetica" charset="0"/>
                <a:ea typeface="ＭＳ Ｐゴシック" charset="0"/>
                <a:sym typeface="Helvetica" charset="0"/>
              </a:defRPr>
            </a:lvl4pPr>
            <a:lvl5pPr marL="2057400" indent="-228600" eaLnBrk="0">
              <a:defRPr sz="12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9pPr>
          </a:lstStyle>
          <a:p>
            <a:pPr eaLnBrk="1"/>
            <a:fld id="{4C34AEA7-AB6F-5341-AF20-0FB359D9B0A4}" type="slidenum">
              <a:rPr lang="en-US"/>
              <a:pPr eaLnBrk="1"/>
              <a:t>10</a:t>
            </a:fld>
            <a:endParaRPr lang="en-US"/>
          </a:p>
        </p:txBody>
      </p:sp>
    </p:spTree>
    <p:extLst>
      <p:ext uri="{BB962C8B-B14F-4D97-AF65-F5344CB8AC3E}">
        <p14:creationId xmlns:p14="http://schemas.microsoft.com/office/powerpoint/2010/main" val="1075920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Total Amount You Submitted</a:t>
            </a:r>
            <a:r>
              <a:rPr lang="en-US" dirty="0" smtClean="0"/>
              <a:t> – The total dollar amount of card transactions submitted and processed during the Statement Period. </a:t>
            </a:r>
            <a:br>
              <a:rPr lang="en-US" dirty="0" smtClean="0"/>
            </a:br>
            <a:r>
              <a:rPr lang="en-US" dirty="0" smtClean="0"/>
              <a:t/>
            </a:r>
            <a:br>
              <a:rPr lang="en-US" dirty="0" smtClean="0"/>
            </a:br>
            <a:r>
              <a:rPr lang="en-US" b="1" dirty="0" smtClean="0"/>
              <a:t>Third-Party Transactions</a:t>
            </a:r>
            <a:r>
              <a:rPr lang="en-US" dirty="0" smtClean="0"/>
              <a:t> – These are transactions that are passed directly to third party service providers for processing and/or funding. Common third-parties include American Express and Discover.</a:t>
            </a:r>
            <a:br>
              <a:rPr lang="en-US" dirty="0" smtClean="0"/>
            </a:br>
            <a:r>
              <a:rPr lang="en-US" dirty="0" smtClean="0"/>
              <a:t/>
            </a:r>
            <a:br>
              <a:rPr lang="en-US" dirty="0" smtClean="0"/>
            </a:br>
            <a:r>
              <a:rPr lang="en-US" b="1" dirty="0" smtClean="0"/>
              <a:t>Chargebacks/Reversals</a:t>
            </a:r>
            <a:r>
              <a:rPr lang="en-US" dirty="0" smtClean="0"/>
              <a:t> – Those transactions that are challenged or disputed by a cardholder or card-issuing bank. A Chargeback equals the transaction amount that is disputed by the cardholder or card-issuing bank. A Reversal is the amount that the merchant was initially charged, but has subsequently been credited back to the merchant. </a:t>
            </a:r>
            <a:br>
              <a:rPr lang="en-US" dirty="0" smtClean="0"/>
            </a:br>
            <a:r>
              <a:rPr lang="en-US" dirty="0" smtClean="0"/>
              <a:t/>
            </a:r>
            <a:br>
              <a:rPr lang="en-US" dirty="0" smtClean="0"/>
            </a:br>
            <a:r>
              <a:rPr lang="en-US" b="1" dirty="0" smtClean="0"/>
              <a:t>Adjustments</a:t>
            </a:r>
            <a:r>
              <a:rPr lang="en-US" dirty="0" smtClean="0"/>
              <a:t> – The amounts added to or deducted from your account to resolve processing and billing discrepancies. </a:t>
            </a:r>
            <a:br>
              <a:rPr lang="en-US" dirty="0" smtClean="0"/>
            </a:br>
            <a:r>
              <a:rPr lang="en-US" dirty="0" smtClean="0"/>
              <a:t/>
            </a:r>
            <a:br>
              <a:rPr lang="en-US" dirty="0" smtClean="0"/>
            </a:br>
            <a:r>
              <a:rPr lang="en-US" b="1" dirty="0" smtClean="0"/>
              <a:t>Fees Charged</a:t>
            </a:r>
            <a:r>
              <a:rPr lang="en-US" dirty="0" smtClean="0"/>
              <a:t> – Transaction-based and/or fixed amounts charged for specific card processing services.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Interchange Charges</a:t>
            </a:r>
            <a:r>
              <a:rPr lang="en-US" dirty="0" smtClean="0"/>
              <a:t> – These are the variable fees charged by card payment networks for processing transactions. Factors that affect Interchange Charges include card type, information contained in the transaction, and how/when the transaction was processed. </a:t>
            </a:r>
            <a:br>
              <a:rPr lang="en-US" dirty="0" smtClean="0"/>
            </a:br>
            <a:r>
              <a:rPr lang="en-US" dirty="0" smtClean="0"/>
              <a:t/>
            </a:r>
            <a:br>
              <a:rPr lang="en-US" dirty="0" smtClean="0"/>
            </a:br>
            <a:r>
              <a:rPr lang="en-US" b="1" dirty="0" smtClean="0"/>
              <a:t>Total Amount Processed</a:t>
            </a:r>
            <a:r>
              <a:rPr lang="en-US" dirty="0" smtClean="0"/>
              <a:t> – The total amount processed is the dollar amount that a merchant service provider deposits into your bank account for the statement period, net of third party transactions, adjustments, fees, and chargebacks/reversals. </a:t>
            </a:r>
            <a:br>
              <a:rPr lang="en-US" dirty="0" smtClean="0"/>
            </a:br>
            <a:r>
              <a:rPr lang="en-US" dirty="0" smtClean="0"/>
              <a:t/>
            </a:r>
            <a:br>
              <a:rPr lang="en-US" dirty="0" smtClean="0"/>
            </a:br>
            <a:r>
              <a:rPr lang="en-US" b="1" dirty="0" smtClean="0"/>
              <a:t>Merchant Number</a:t>
            </a:r>
            <a:r>
              <a:rPr lang="en-US" dirty="0" smtClean="0"/>
              <a:t> – The unique account number assigned to every merchant and merchant location. You'll find it at the top of your statement.</a:t>
            </a:r>
          </a:p>
          <a:p>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11</a:t>
            </a:fld>
            <a:endParaRPr lang="en-US" dirty="0"/>
          </a:p>
        </p:txBody>
      </p:sp>
    </p:spTree>
    <p:extLst>
      <p:ext uri="{BB962C8B-B14F-4D97-AF65-F5344CB8AC3E}">
        <p14:creationId xmlns:p14="http://schemas.microsoft.com/office/powerpoint/2010/main" val="1508105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Merchant-specific account details</a:t>
            </a:r>
          </a:p>
          <a:p>
            <a:r>
              <a:rPr lang="en-US" dirty="0" smtClean="0"/>
              <a:t>B: Merchant name and address</a:t>
            </a:r>
          </a:p>
          <a:p>
            <a:r>
              <a:rPr lang="en-US" dirty="0" smtClean="0"/>
              <a:t>C: Total</a:t>
            </a:r>
            <a:r>
              <a:rPr lang="en-US" baseline="0" dirty="0" smtClean="0"/>
              <a:t> amount due, to be deducted on the 10</a:t>
            </a:r>
            <a:r>
              <a:rPr lang="en-US" baseline="30000" dirty="0" smtClean="0"/>
              <a:t>th</a:t>
            </a:r>
            <a:r>
              <a:rPr lang="en-US" baseline="0" dirty="0" smtClean="0"/>
              <a:t> of the month</a:t>
            </a:r>
          </a:p>
          <a:p>
            <a:r>
              <a:rPr lang="en-US" baseline="0" dirty="0" smtClean="0"/>
              <a:t>D: Summary of processing by card type</a:t>
            </a:r>
          </a:p>
          <a:p>
            <a:r>
              <a:rPr lang="en-US" baseline="0" dirty="0" smtClean="0"/>
              <a:t>E: Breakdown of the transaction batch deposits by day</a:t>
            </a:r>
          </a:p>
          <a:p>
            <a:r>
              <a:rPr lang="en-US" baseline="0" dirty="0" smtClean="0"/>
              <a:t>F: Breakdown of fees to be deducted from your account</a:t>
            </a:r>
          </a:p>
          <a:p>
            <a:r>
              <a:rPr lang="en-US" baseline="0" dirty="0" smtClean="0"/>
              <a:t>G: Total of all discount and miscellaneous fees that will be deducted from your account</a:t>
            </a:r>
            <a:endParaRPr lang="en-US" dirty="0" smtClean="0"/>
          </a:p>
          <a:p>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12</a:t>
            </a:fld>
            <a:endParaRPr lang="en-US" dirty="0"/>
          </a:p>
        </p:txBody>
      </p:sp>
    </p:spTree>
    <p:extLst>
      <p:ext uri="{BB962C8B-B14F-4D97-AF65-F5344CB8AC3E}">
        <p14:creationId xmlns:p14="http://schemas.microsoft.com/office/powerpoint/2010/main" val="155339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Accepting cards can raise some questions or concerns, and we want to make sure that our partners have all the information they need to be successful.</a:t>
            </a:r>
          </a:p>
          <a:p>
            <a:pPr marL="171450" indent="-171450">
              <a:buFont typeface="Arial"/>
              <a:buChar char="•"/>
            </a:pPr>
            <a:r>
              <a:rPr lang="en-US" dirty="0" smtClean="0"/>
              <a:t>That’s why our standards and best practices work to ensure that all of our business relationships are fair and transparent, while helping you successfully accept cards and grow your business.</a:t>
            </a:r>
          </a:p>
          <a:p>
            <a:pPr marL="171450" indent="-171450">
              <a:buFont typeface="Arial"/>
              <a:buChar char="•"/>
            </a:pPr>
            <a:r>
              <a:rPr lang="en-US" dirty="0" smtClean="0"/>
              <a:t>Learn more about the standards you should expect when doing business – and get other resources for your business – at </a:t>
            </a:r>
            <a:r>
              <a:rPr lang="en-US" smtClean="0"/>
              <a:t>masteryourcardusa.org</a:t>
            </a:r>
            <a:r>
              <a:rPr lang="en-US" dirty="0" smtClean="0"/>
              <a:t>.</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96E580EA-9C05-B04C-A771-989F0A0CE54C}" type="slidenum">
              <a:rPr lang="en-US" smtClean="0"/>
              <a:t>13</a:t>
            </a:fld>
            <a:endParaRPr lang="en-US"/>
          </a:p>
        </p:txBody>
      </p:sp>
    </p:spTree>
    <p:extLst>
      <p:ext uri="{BB962C8B-B14F-4D97-AF65-F5344CB8AC3E}">
        <p14:creationId xmlns:p14="http://schemas.microsoft.com/office/powerpoint/2010/main" val="567412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E580EA-9C05-B04C-A771-989F0A0CE54C}" type="slidenum">
              <a:rPr lang="en-US" smtClean="0"/>
              <a:t>15</a:t>
            </a:fld>
            <a:endParaRPr lang="en-US"/>
          </a:p>
        </p:txBody>
      </p:sp>
    </p:spTree>
    <p:extLst>
      <p:ext uri="{BB962C8B-B14F-4D97-AF65-F5344CB8AC3E}">
        <p14:creationId xmlns:p14="http://schemas.microsoft.com/office/powerpoint/2010/main" val="187021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smtClean="0"/>
          </a:p>
        </p:txBody>
      </p:sp>
      <p:sp>
        <p:nvSpPr>
          <p:cNvPr id="4" name="Slide Number Placeholder 3"/>
          <p:cNvSpPr>
            <a:spLocks noGrp="1"/>
          </p:cNvSpPr>
          <p:nvPr>
            <p:ph type="sldNum" sz="quarter" idx="10"/>
          </p:nvPr>
        </p:nvSpPr>
        <p:spPr/>
        <p:txBody>
          <a:bodyPr/>
          <a:lstStyle/>
          <a:p>
            <a:fld id="{1A28BAC8-31B2-5445-9C46-0ECADEF98C3F}" type="slidenum">
              <a:rPr lang="en-US" smtClean="0"/>
              <a:pPr/>
              <a:t>2</a:t>
            </a:fld>
            <a:endParaRPr lang="en-US"/>
          </a:p>
        </p:txBody>
      </p:sp>
    </p:spTree>
    <p:extLst>
      <p:ext uri="{BB962C8B-B14F-4D97-AF65-F5344CB8AC3E}">
        <p14:creationId xmlns:p14="http://schemas.microsoft.com/office/powerpoint/2010/main" val="2028668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A28BAC8-31B2-5445-9C46-0ECADEF98C3F}" type="slidenum">
              <a:rPr lang="en-US" smtClean="0"/>
              <a:pPr/>
              <a:t>3</a:t>
            </a:fld>
            <a:endParaRPr lang="en-US"/>
          </a:p>
        </p:txBody>
      </p:sp>
    </p:spTree>
    <p:extLst>
      <p:ext uri="{BB962C8B-B14F-4D97-AF65-F5344CB8AC3E}">
        <p14:creationId xmlns:p14="http://schemas.microsoft.com/office/powerpoint/2010/main" val="113912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4</a:t>
            </a:fld>
            <a:endParaRPr lang="en-US"/>
          </a:p>
        </p:txBody>
      </p:sp>
    </p:spTree>
    <p:extLst>
      <p:ext uri="{BB962C8B-B14F-4D97-AF65-F5344CB8AC3E}">
        <p14:creationId xmlns:p14="http://schemas.microsoft.com/office/powerpoint/2010/main" val="93945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5</a:t>
            </a:fld>
            <a:endParaRPr lang="en-US"/>
          </a:p>
        </p:txBody>
      </p:sp>
    </p:spTree>
    <p:extLst>
      <p:ext uri="{BB962C8B-B14F-4D97-AF65-F5344CB8AC3E}">
        <p14:creationId xmlns:p14="http://schemas.microsoft.com/office/powerpoint/2010/main" val="1543362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6</a:t>
            </a:fld>
            <a:endParaRPr lang="en-US"/>
          </a:p>
        </p:txBody>
      </p:sp>
    </p:spTree>
    <p:extLst>
      <p:ext uri="{BB962C8B-B14F-4D97-AF65-F5344CB8AC3E}">
        <p14:creationId xmlns:p14="http://schemas.microsoft.com/office/powerpoint/2010/main" val="34376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7</a:t>
            </a:fld>
            <a:endParaRPr lang="en-US"/>
          </a:p>
        </p:txBody>
      </p:sp>
    </p:spTree>
    <p:extLst>
      <p:ext uri="{BB962C8B-B14F-4D97-AF65-F5344CB8AC3E}">
        <p14:creationId xmlns:p14="http://schemas.microsoft.com/office/powerpoint/2010/main" val="852634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8</a:t>
            </a:fld>
            <a:endParaRPr lang="en-US"/>
          </a:p>
        </p:txBody>
      </p:sp>
    </p:spTree>
    <p:extLst>
      <p:ext uri="{BB962C8B-B14F-4D97-AF65-F5344CB8AC3E}">
        <p14:creationId xmlns:p14="http://schemas.microsoft.com/office/powerpoint/2010/main" val="1238226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go through how to read your monthly statement shortly, but you can also talk</a:t>
            </a:r>
            <a:r>
              <a:rPr lang="en-US" baseline="0" dirty="0" smtClean="0"/>
              <a:t> with your processor to make sure you understand all your costs.</a:t>
            </a:r>
            <a:endParaRPr lang="en-US" dirty="0"/>
          </a:p>
        </p:txBody>
      </p:sp>
      <p:sp>
        <p:nvSpPr>
          <p:cNvPr id="4" name="Slide Number Placeholder 3"/>
          <p:cNvSpPr>
            <a:spLocks noGrp="1"/>
          </p:cNvSpPr>
          <p:nvPr>
            <p:ph type="sldNum" sz="quarter" idx="10"/>
          </p:nvPr>
        </p:nvSpPr>
        <p:spPr/>
        <p:txBody>
          <a:bodyPr/>
          <a:lstStyle/>
          <a:p>
            <a:fld id="{1A28BAC8-31B2-5445-9C46-0ECADEF98C3F}" type="slidenum">
              <a:rPr lang="en-US" smtClean="0"/>
              <a:pPr/>
              <a:t>9</a:t>
            </a:fld>
            <a:endParaRPr lang="en-US"/>
          </a:p>
        </p:txBody>
      </p:sp>
    </p:spTree>
    <p:extLst>
      <p:ext uri="{BB962C8B-B14F-4D97-AF65-F5344CB8AC3E}">
        <p14:creationId xmlns:p14="http://schemas.microsoft.com/office/powerpoint/2010/main" val="96687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85692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72050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16382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 Id="rId3"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2"/>
          <p:cNvSpPr txBox="1">
            <a:spLocks/>
          </p:cNvSpPr>
          <p:nvPr userDrawn="1"/>
        </p:nvSpPr>
        <p:spPr bwMode="auto">
          <a:xfrm>
            <a:off x="8702701" y="6337656"/>
            <a:ext cx="244475"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a:defRPr sz="1200">
                <a:solidFill>
                  <a:srgbClr val="000000"/>
                </a:solidFill>
                <a:latin typeface="Helvetica" charset="0"/>
                <a:ea typeface="ＭＳ Ｐゴシック" charset="0"/>
                <a:cs typeface="ＭＳ Ｐゴシック" charset="0"/>
                <a:sym typeface="Helvetica" charset="0"/>
              </a:defRPr>
            </a:lvl1pPr>
            <a:lvl2pPr marL="742950" indent="-285750" eaLnBrk="0">
              <a:defRPr sz="1200">
                <a:solidFill>
                  <a:srgbClr val="000000"/>
                </a:solidFill>
                <a:latin typeface="Helvetica" charset="0"/>
                <a:ea typeface="ＭＳ Ｐゴシック" charset="0"/>
                <a:sym typeface="Helvetica" charset="0"/>
              </a:defRPr>
            </a:lvl2pPr>
            <a:lvl3pPr marL="1143000" indent="-228600" eaLnBrk="0">
              <a:defRPr sz="1200">
                <a:solidFill>
                  <a:srgbClr val="000000"/>
                </a:solidFill>
                <a:latin typeface="Helvetica" charset="0"/>
                <a:ea typeface="ＭＳ Ｐゴシック" charset="0"/>
                <a:sym typeface="Helvetica" charset="0"/>
              </a:defRPr>
            </a:lvl3pPr>
            <a:lvl4pPr marL="1600200" indent="-228600" eaLnBrk="0">
              <a:defRPr sz="1200">
                <a:solidFill>
                  <a:srgbClr val="000000"/>
                </a:solidFill>
                <a:latin typeface="Helvetica" charset="0"/>
                <a:ea typeface="ＭＳ Ｐゴシック" charset="0"/>
                <a:sym typeface="Helvetica" charset="0"/>
              </a:defRPr>
            </a:lvl4pPr>
            <a:lvl5pPr marL="2057400" indent="-228600" eaLnBrk="0">
              <a:defRPr sz="12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9pPr>
          </a:lstStyle>
          <a:p>
            <a:pPr algn="r" defTabSz="685800" eaLnBrk="1" hangingPunct="1"/>
            <a:fld id="{FBF071B9-7666-D04D-90FA-50DEF5415505}" type="slidenum">
              <a:rPr lang="en-US" sz="600">
                <a:solidFill>
                  <a:srgbClr val="878787"/>
                </a:solidFill>
                <a:latin typeface="Arial" charset="0"/>
                <a:cs typeface="Arial" charset="0"/>
                <a:sym typeface="Calibri" charset="0"/>
              </a:rPr>
              <a:pPr algn="r" defTabSz="685800" eaLnBrk="1" hangingPunct="1"/>
              <a:t>‹#›</a:t>
            </a:fld>
            <a:endParaRPr lang="en-US" sz="600" dirty="0">
              <a:solidFill>
                <a:srgbClr val="878787"/>
              </a:solidFill>
              <a:latin typeface="Arial" charset="0"/>
              <a:cs typeface="Arial" charset="0"/>
              <a:sym typeface="Calibri" charset="0"/>
            </a:endParaRPr>
          </a:p>
        </p:txBody>
      </p:sp>
      <p:sp>
        <p:nvSpPr>
          <p:cNvPr id="9" name="Rectangle 1"/>
          <p:cNvSpPr>
            <a:spLocks/>
          </p:cNvSpPr>
          <p:nvPr userDrawn="1"/>
        </p:nvSpPr>
        <p:spPr bwMode="auto">
          <a:xfrm>
            <a:off x="0" y="182880"/>
            <a:ext cx="9144000" cy="5760720"/>
          </a:xfrm>
          <a:prstGeom prst="rect">
            <a:avLst/>
          </a:prstGeom>
          <a:solidFill>
            <a:srgbClr val="50832E"/>
          </a:solidFill>
          <a:ln>
            <a:noFill/>
          </a:ln>
          <a:effectLst/>
          <a:extLst/>
        </p:spPr>
        <p:txBody>
          <a:bodyPr lIns="0" tIns="0" rIns="0" bIns="0"/>
          <a:lstStyle/>
          <a:p>
            <a:endParaRPr lang="en-US" sz="1350" dirty="0">
              <a:solidFill>
                <a:srgbClr val="50832E"/>
              </a:solidFill>
            </a:endParaRPr>
          </a:p>
        </p:txBody>
      </p:sp>
    </p:spTree>
    <p:extLst>
      <p:ext uri="{BB962C8B-B14F-4D97-AF65-F5344CB8AC3E}">
        <p14:creationId xmlns:p14="http://schemas.microsoft.com/office/powerpoint/2010/main" val="1567495081"/>
      </p:ext>
    </p:extLst>
  </p:cSld>
  <p:clrMap bg1="lt1" tx1="dk1" bg2="lt2" tx2="dk2" accent1="accent1" accent2="accent2" accent3="accent3" accent4="accent4" accent5="accent5" accent6="accent6" hlink="hlink" folHlink="folHlink"/>
  <p:sldLayoutIdLst>
    <p:sldLayoutId id="2147483650" r:id="rId1"/>
    <p:sldLayoutId id="2147483653" r:id="rId2"/>
  </p:sldLayoutIdLst>
  <p:transition spd="slow">
    <p:wipe/>
  </p:transition>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457200" y="6244968"/>
            <a:ext cx="3419345" cy="325652"/>
          </a:xfrm>
          <a:prstGeom prst="rect">
            <a:avLst/>
          </a:prstGeom>
        </p:spPr>
      </p:pic>
      <p:sp>
        <p:nvSpPr>
          <p:cNvPr id="8" name="Slide Number Placeholder 2"/>
          <p:cNvSpPr txBox="1">
            <a:spLocks/>
          </p:cNvSpPr>
          <p:nvPr userDrawn="1"/>
        </p:nvSpPr>
        <p:spPr bwMode="auto">
          <a:xfrm>
            <a:off x="8702701" y="6337656"/>
            <a:ext cx="244475" cy="25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a:defRPr sz="1200">
                <a:solidFill>
                  <a:srgbClr val="000000"/>
                </a:solidFill>
                <a:latin typeface="Helvetica" charset="0"/>
                <a:ea typeface="ＭＳ Ｐゴシック" charset="0"/>
                <a:cs typeface="ＭＳ Ｐゴシック" charset="0"/>
                <a:sym typeface="Helvetica" charset="0"/>
              </a:defRPr>
            </a:lvl1pPr>
            <a:lvl2pPr marL="742950" indent="-285750" eaLnBrk="0">
              <a:defRPr sz="1200">
                <a:solidFill>
                  <a:srgbClr val="000000"/>
                </a:solidFill>
                <a:latin typeface="Helvetica" charset="0"/>
                <a:ea typeface="ＭＳ Ｐゴシック" charset="0"/>
                <a:sym typeface="Helvetica" charset="0"/>
              </a:defRPr>
            </a:lvl2pPr>
            <a:lvl3pPr marL="1143000" indent="-228600" eaLnBrk="0">
              <a:defRPr sz="1200">
                <a:solidFill>
                  <a:srgbClr val="000000"/>
                </a:solidFill>
                <a:latin typeface="Helvetica" charset="0"/>
                <a:ea typeface="ＭＳ Ｐゴシック" charset="0"/>
                <a:sym typeface="Helvetica" charset="0"/>
              </a:defRPr>
            </a:lvl3pPr>
            <a:lvl4pPr marL="1600200" indent="-228600" eaLnBrk="0">
              <a:defRPr sz="1200">
                <a:solidFill>
                  <a:srgbClr val="000000"/>
                </a:solidFill>
                <a:latin typeface="Helvetica" charset="0"/>
                <a:ea typeface="ＭＳ Ｐゴシック" charset="0"/>
                <a:sym typeface="Helvetica" charset="0"/>
              </a:defRPr>
            </a:lvl4pPr>
            <a:lvl5pPr marL="2057400" indent="-228600" eaLnBrk="0">
              <a:defRPr sz="1200">
                <a:solidFill>
                  <a:srgbClr val="000000"/>
                </a:solidFill>
                <a:latin typeface="Helvetica" charset="0"/>
                <a:ea typeface="ＭＳ Ｐゴシック" charset="0"/>
                <a:sym typeface="Helvetica" charset="0"/>
              </a:defRPr>
            </a:lvl5pPr>
            <a:lvl6pPr marL="25146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6pPr>
            <a:lvl7pPr marL="29718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7pPr>
            <a:lvl8pPr marL="34290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8pPr>
            <a:lvl9pPr marL="3886200" indent="-228600" eaLnBrk="0" fontAlgn="base" hangingPunct="0">
              <a:spcBef>
                <a:spcPct val="0"/>
              </a:spcBef>
              <a:spcAft>
                <a:spcPct val="0"/>
              </a:spcAft>
              <a:defRPr sz="1200">
                <a:solidFill>
                  <a:srgbClr val="000000"/>
                </a:solidFill>
                <a:latin typeface="Helvetica" charset="0"/>
                <a:ea typeface="ＭＳ Ｐゴシック" charset="0"/>
                <a:sym typeface="Helvetica" charset="0"/>
              </a:defRPr>
            </a:lvl9pPr>
          </a:lstStyle>
          <a:p>
            <a:pPr algn="r" defTabSz="685800" eaLnBrk="1" hangingPunct="1"/>
            <a:fld id="{FBF071B9-7666-D04D-90FA-50DEF5415505}" type="slidenum">
              <a:rPr lang="en-US" sz="600">
                <a:solidFill>
                  <a:srgbClr val="878787"/>
                </a:solidFill>
                <a:latin typeface="Arial" charset="0"/>
                <a:cs typeface="Arial" charset="0"/>
                <a:sym typeface="Calibri" charset="0"/>
              </a:rPr>
              <a:pPr algn="r" defTabSz="685800" eaLnBrk="1" hangingPunct="1"/>
              <a:t>‹#›</a:t>
            </a:fld>
            <a:endParaRPr lang="en-US" sz="600" dirty="0">
              <a:solidFill>
                <a:srgbClr val="878787"/>
              </a:solidFill>
              <a:latin typeface="Arial" charset="0"/>
              <a:cs typeface="Arial" charset="0"/>
              <a:sym typeface="Calibri" charset="0"/>
            </a:endParaRPr>
          </a:p>
        </p:txBody>
      </p:sp>
    </p:spTree>
    <p:extLst>
      <p:ext uri="{BB962C8B-B14F-4D97-AF65-F5344CB8AC3E}">
        <p14:creationId xmlns:p14="http://schemas.microsoft.com/office/powerpoint/2010/main" val="1481780523"/>
      </p:ext>
    </p:extLst>
  </p:cSld>
  <p:clrMap bg1="lt1" tx1="dk1" bg2="lt2" tx2="dk2" accent1="accent1" accent2="accent2" accent3="accent3" accent4="accent4" accent5="accent5" accent6="accent6" hlink="hlink" folHlink="folHlink"/>
  <p:sldLayoutIdLst>
    <p:sldLayoutId id="2147483652" r:id="rId1"/>
  </p:sldLayoutIdLst>
  <p:transition spd="slow">
    <p:wipe/>
  </p:transition>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www.masteryourcardusa.org/"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p:cNvSpPr>
          <p:nvPr/>
        </p:nvSpPr>
        <p:spPr bwMode="auto">
          <a:xfrm>
            <a:off x="504239" y="5054766"/>
            <a:ext cx="8195233" cy="7390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t" anchorCtr="0"/>
          <a:lstStyle/>
          <a:p>
            <a:pPr algn="r">
              <a:lnSpc>
                <a:spcPts val="4000"/>
              </a:lnSpc>
            </a:pPr>
            <a:endParaRPr lang="en-US" sz="3500" b="1" dirty="0" smtClean="0">
              <a:solidFill>
                <a:srgbClr val="548737"/>
              </a:solidFill>
              <a:latin typeface="Arial" charset="0"/>
              <a:ea typeface="ＭＳ Ｐゴシック" charset="0"/>
              <a:cs typeface="Arial" charset="0"/>
              <a:sym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3"/>
          <p:cNvSpPr>
            <a:spLocks/>
          </p:cNvSpPr>
          <p:nvPr/>
        </p:nvSpPr>
        <p:spPr bwMode="auto">
          <a:xfrm>
            <a:off x="457200" y="2189156"/>
            <a:ext cx="6985322" cy="26545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wrap="square" lIns="0" tIns="0" rIns="0" bIns="0" anchor="ctr" anchorCtr="0">
            <a:spAutoFit/>
          </a:bodyPr>
          <a:lstStyle/>
          <a:p>
            <a:pPr>
              <a:lnSpc>
                <a:spcPts val="6900"/>
              </a:lnSpc>
            </a:pPr>
            <a:r>
              <a:rPr lang="en-US" sz="7400" b="1" dirty="0" smtClean="0">
                <a:solidFill>
                  <a:srgbClr val="F8A432"/>
                </a:solidFill>
                <a:latin typeface="Arial" charset="0"/>
                <a:ea typeface="ＭＳ Ｐゴシック" charset="0"/>
                <a:cs typeface="Arial" charset="0"/>
                <a:sym typeface="Arial" charset="0"/>
              </a:rPr>
              <a:t>Understanding Contracts and Statements</a:t>
            </a:r>
            <a:endParaRPr lang="en-US" sz="7400" b="1" dirty="0">
              <a:solidFill>
                <a:srgbClr val="F8A432"/>
              </a:solidFill>
              <a:latin typeface="Arial" charset="0"/>
              <a:ea typeface="ＭＳ Ｐゴシック" charset="0"/>
              <a:cs typeface="Arial" charset="0"/>
              <a:sym typeface="Arial" charset="0"/>
            </a:endParaRPr>
          </a:p>
        </p:txBody>
      </p:sp>
      <p:sp>
        <p:nvSpPr>
          <p:cNvPr id="6" name="Rectangle 5"/>
          <p:cNvSpPr/>
          <p:nvPr/>
        </p:nvSpPr>
        <p:spPr>
          <a:xfrm>
            <a:off x="457200" y="762371"/>
            <a:ext cx="6594983" cy="205184"/>
          </a:xfrm>
          <a:prstGeom prst="rect">
            <a:avLst/>
          </a:prstGeom>
        </p:spPr>
        <p:txBody>
          <a:bodyPr wrap="square" lIns="0" tIns="0" rIns="0" bIns="0">
            <a:spAutoFit/>
          </a:bodyPr>
          <a:lstStyle/>
          <a:p>
            <a:pPr>
              <a:lnSpc>
                <a:spcPts val="1600"/>
              </a:lnSpc>
            </a:pPr>
            <a:r>
              <a:rPr lang="en-US" sz="1000" spc="80" dirty="0" smtClean="0">
                <a:solidFill>
                  <a:srgbClr val="6EBC29"/>
                </a:solidFill>
                <a:latin typeface="Arial" charset="0"/>
                <a:ea typeface="ＭＳ Ｐゴシック" charset="0"/>
                <a:cs typeface="Arial" charset="0"/>
                <a:sym typeface="Arial" charset="0"/>
              </a:rPr>
              <a:t>A </a:t>
            </a:r>
            <a:r>
              <a:rPr lang="en-US" sz="1000" spc="80" dirty="0">
                <a:solidFill>
                  <a:srgbClr val="6EBC29"/>
                </a:solidFill>
                <a:latin typeface="Arial" charset="0"/>
                <a:ea typeface="ＭＳ Ｐゴシック" charset="0"/>
                <a:cs typeface="Arial" charset="0"/>
                <a:sym typeface="Arial" charset="0"/>
              </a:rPr>
              <a:t>PRESENTATION BY MASTER </a:t>
            </a:r>
            <a:r>
              <a:rPr lang="en-US" sz="1000" spc="80" dirty="0" smtClean="0">
                <a:solidFill>
                  <a:srgbClr val="6EBC29"/>
                </a:solidFill>
                <a:latin typeface="Arial" charset="0"/>
                <a:ea typeface="ＭＳ Ｐゴシック" charset="0"/>
                <a:cs typeface="Arial" charset="0"/>
                <a:sym typeface="Arial" charset="0"/>
              </a:rPr>
              <a:t>YOUR CARD</a:t>
            </a:r>
            <a:endParaRPr lang="en-US" sz="1000" spc="80" dirty="0">
              <a:solidFill>
                <a:srgbClr val="6EBC29"/>
              </a:solidFill>
              <a:latin typeface="Arial" charset="0"/>
              <a:ea typeface="ＭＳ Ｐゴシック" charset="0"/>
              <a:cs typeface="Arial" charset="0"/>
              <a:sym typeface="Arial" charset="0"/>
            </a:endParaRPr>
          </a:p>
        </p:txBody>
      </p:sp>
    </p:spTree>
    <p:extLst>
      <p:ext uri="{BB962C8B-B14F-4D97-AF65-F5344CB8AC3E}">
        <p14:creationId xmlns:p14="http://schemas.microsoft.com/office/powerpoint/2010/main" val="51323783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77800"/>
            <a:ext cx="9144000" cy="6489700"/>
          </a:xfrm>
          <a:prstGeom prst="rect">
            <a:avLst/>
          </a:prstGeom>
        </p:spPr>
      </p:pic>
      <p:sp>
        <p:nvSpPr>
          <p:cNvPr id="8" name="Rectangle 3"/>
          <p:cNvSpPr>
            <a:spLocks/>
          </p:cNvSpPr>
          <p:nvPr/>
        </p:nvSpPr>
        <p:spPr bwMode="auto">
          <a:xfrm>
            <a:off x="457199" y="177800"/>
            <a:ext cx="5030623" cy="648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ctr" anchorCtr="0"/>
          <a:lstStyle/>
          <a:p>
            <a:pPr>
              <a:lnSpc>
                <a:spcPts val="6400"/>
              </a:lnSpc>
            </a:pPr>
            <a:r>
              <a:rPr lang="en-US" sz="6500" b="1" dirty="0">
                <a:solidFill>
                  <a:srgbClr val="F8A432"/>
                </a:solidFill>
                <a:latin typeface="Arial" charset="0"/>
                <a:ea typeface="ＭＳ Ｐゴシック" charset="0"/>
                <a:cs typeface="Arial" charset="0"/>
                <a:sym typeface="Arial" charset="0"/>
              </a:rPr>
              <a:t>How to </a:t>
            </a:r>
            <a:r>
              <a:rPr lang="en-US" sz="6500" b="1" dirty="0" smtClean="0">
                <a:solidFill>
                  <a:srgbClr val="F8A432"/>
                </a:solidFill>
                <a:latin typeface="Arial" charset="0"/>
                <a:ea typeface="ＭＳ Ｐゴシック" charset="0"/>
                <a:cs typeface="Arial" charset="0"/>
                <a:sym typeface="Arial" charset="0"/>
              </a:rPr>
              <a:t/>
            </a:r>
            <a:br>
              <a:rPr lang="en-US" sz="6500" b="1" dirty="0" smtClean="0">
                <a:solidFill>
                  <a:srgbClr val="F8A432"/>
                </a:solidFill>
                <a:latin typeface="Arial" charset="0"/>
                <a:ea typeface="ＭＳ Ｐゴシック" charset="0"/>
                <a:cs typeface="Arial" charset="0"/>
                <a:sym typeface="Arial" charset="0"/>
              </a:rPr>
            </a:br>
            <a:r>
              <a:rPr lang="en-US" sz="6500" b="1" dirty="0" smtClean="0">
                <a:solidFill>
                  <a:srgbClr val="F8A432"/>
                </a:solidFill>
                <a:latin typeface="Arial" charset="0"/>
                <a:ea typeface="ＭＳ Ｐゴシック" charset="0"/>
                <a:cs typeface="Arial" charset="0"/>
                <a:sym typeface="Arial" charset="0"/>
              </a:rPr>
              <a:t>read </a:t>
            </a:r>
            <a:r>
              <a:rPr lang="en-US" sz="6500" b="1" dirty="0">
                <a:solidFill>
                  <a:srgbClr val="F8A432"/>
                </a:solidFill>
                <a:latin typeface="Arial" charset="0"/>
                <a:ea typeface="ＭＳ Ｐゴシック" charset="0"/>
                <a:cs typeface="Arial" charset="0"/>
                <a:sym typeface="Arial" charset="0"/>
              </a:rPr>
              <a:t>your statement</a:t>
            </a:r>
          </a:p>
        </p:txBody>
      </p:sp>
    </p:spTree>
    <p:extLst>
      <p:ext uri="{BB962C8B-B14F-4D97-AF65-F5344CB8AC3E}">
        <p14:creationId xmlns:p14="http://schemas.microsoft.com/office/powerpoint/2010/main" val="27630960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p:cNvSpPr>
          <p:nvPr/>
        </p:nvSpPr>
        <p:spPr bwMode="auto">
          <a:xfrm>
            <a:off x="457200" y="457200"/>
            <a:ext cx="3610744"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ctr" anchorCtr="0"/>
          <a:lstStyle/>
          <a:p>
            <a:pPr algn="l">
              <a:lnSpc>
                <a:spcPts val="4800"/>
              </a:lnSpc>
              <a:spcAft>
                <a:spcPts val="0"/>
              </a:spcAft>
            </a:pPr>
            <a:r>
              <a:rPr lang="en-US" sz="5000" b="1" dirty="0" smtClean="0">
                <a:solidFill>
                  <a:srgbClr val="77B832"/>
                </a:solidFill>
                <a:latin typeface="Arial" charset="0"/>
                <a:ea typeface="ＭＳ Ｐゴシック" charset="0"/>
                <a:cs typeface="Arial" charset="0"/>
                <a:sym typeface="Arial" charset="0"/>
              </a:rPr>
              <a:t>Your monthly statement</a:t>
            </a:r>
          </a:p>
        </p:txBody>
      </p:sp>
      <p:sp>
        <p:nvSpPr>
          <p:cNvPr id="5124" name="Rectangle 4"/>
          <p:cNvSpPr>
            <a:spLocks noChangeAspect="1"/>
          </p:cNvSpPr>
          <p:nvPr/>
        </p:nvSpPr>
        <p:spPr bwMode="auto">
          <a:xfrm>
            <a:off x="4343400" y="457200"/>
            <a:ext cx="4572000" cy="5257800"/>
          </a:xfrm>
          <a:prstGeom prst="rect">
            <a:avLst/>
          </a:prstGeom>
          <a:noFill/>
          <a:ln w="12700" cap="rnd">
            <a:noFill/>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nchor="ctr" anchorCtr="0"/>
          <a:lstStyle/>
          <a:p>
            <a:pPr algn="l"/>
            <a:endParaRPr lang="en-US" sz="1800" dirty="0" smtClean="0">
              <a:solidFill>
                <a:srgbClr val="FFFFFF"/>
              </a:solidFill>
              <a:latin typeface="Arial"/>
              <a:cs typeface="Arial"/>
            </a:endParaRPr>
          </a:p>
        </p:txBody>
      </p:sp>
      <p:pic>
        <p:nvPicPr>
          <p:cNvPr id="1026" name="Picture 2" descr="C:\Users\Owner\Pictures\sample_statement.jpg"/>
          <p:cNvPicPr>
            <a:picLocks noChangeAspect="1" noChangeArrowheads="1"/>
          </p:cNvPicPr>
          <p:nvPr/>
        </p:nvPicPr>
        <p:blipFill>
          <a:blip r:embed="rId3"/>
          <a:srcRect/>
          <a:stretch>
            <a:fillRect/>
          </a:stretch>
        </p:blipFill>
        <p:spPr bwMode="auto">
          <a:xfrm>
            <a:off x="4249709" y="710682"/>
            <a:ext cx="4209365" cy="5157192"/>
          </a:xfrm>
          <a:prstGeom prst="rect">
            <a:avLst/>
          </a:prstGeom>
          <a:noFill/>
          <a:ln>
            <a:solidFill>
              <a:schemeClr val="tx1"/>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133749148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p:cNvSpPr>
          <p:nvPr/>
        </p:nvSpPr>
        <p:spPr bwMode="auto">
          <a:xfrm>
            <a:off x="457200" y="457200"/>
            <a:ext cx="3610744"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ctr" anchorCtr="0"/>
          <a:lstStyle/>
          <a:p>
            <a:pPr algn="l">
              <a:lnSpc>
                <a:spcPts val="4800"/>
              </a:lnSpc>
              <a:spcAft>
                <a:spcPts val="0"/>
              </a:spcAft>
            </a:pPr>
            <a:r>
              <a:rPr lang="en-US" sz="5000" b="1" dirty="0" smtClean="0">
                <a:solidFill>
                  <a:srgbClr val="77B832"/>
                </a:solidFill>
                <a:latin typeface="Arial" charset="0"/>
                <a:ea typeface="ＭＳ Ｐゴシック" charset="0"/>
                <a:cs typeface="Arial" charset="0"/>
                <a:sym typeface="Arial" charset="0"/>
              </a:rPr>
              <a:t>Monthly statement breakdown </a:t>
            </a:r>
          </a:p>
        </p:txBody>
      </p:sp>
      <p:sp>
        <p:nvSpPr>
          <p:cNvPr id="5124" name="Rectangle 4"/>
          <p:cNvSpPr>
            <a:spLocks noChangeAspect="1"/>
          </p:cNvSpPr>
          <p:nvPr/>
        </p:nvSpPr>
        <p:spPr bwMode="auto">
          <a:xfrm>
            <a:off x="4343400" y="457200"/>
            <a:ext cx="4572000" cy="5257800"/>
          </a:xfrm>
          <a:prstGeom prst="rect">
            <a:avLst/>
          </a:prstGeom>
          <a:noFill/>
          <a:ln w="12700" cap="rnd">
            <a:noFill/>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nchor="ctr" anchorCtr="0"/>
          <a:lstStyle/>
          <a:p>
            <a:pPr algn="l"/>
            <a:endParaRPr lang="en-US" sz="1800" dirty="0" smtClean="0">
              <a:solidFill>
                <a:srgbClr val="FFFFFF"/>
              </a:solidFill>
              <a:latin typeface="Arial"/>
              <a:cs typeface="Aria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pic>
        <p:nvPicPr>
          <p:cNvPr id="5" name="Picture 4" descr="Screen Shot 2015-07-28 at 10.56.32 AM.png"/>
          <p:cNvPicPr>
            <a:picLocks noChangeAspect="1"/>
          </p:cNvPicPr>
          <p:nvPr/>
        </p:nvPicPr>
        <p:blipFill rotWithShape="1">
          <a:blip r:embed="rId4">
            <a:extLst>
              <a:ext uri="{28A0092B-C50C-407E-A947-70E740481C1C}">
                <a14:useLocalDpi xmlns:a14="http://schemas.microsoft.com/office/drawing/2010/main" val="0"/>
              </a:ext>
            </a:extLst>
          </a:blip>
          <a:srcRect b="20878"/>
          <a:stretch/>
        </p:blipFill>
        <p:spPr>
          <a:xfrm>
            <a:off x="4428790" y="181421"/>
            <a:ext cx="4279013" cy="6094169"/>
          </a:xfrm>
          <a:prstGeom prst="rect">
            <a:avLst/>
          </a:prstGeom>
        </p:spPr>
      </p:pic>
    </p:spTree>
    <p:extLst>
      <p:ext uri="{BB962C8B-B14F-4D97-AF65-F5344CB8AC3E}">
        <p14:creationId xmlns:p14="http://schemas.microsoft.com/office/powerpoint/2010/main" val="212994337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0" y="177800"/>
            <a:ext cx="9144000" cy="6489700"/>
          </a:xfrm>
          <a:prstGeom prst="rect">
            <a:avLst/>
          </a:prstGeom>
        </p:spPr>
      </p:pic>
      <p:sp>
        <p:nvSpPr>
          <p:cNvPr id="12" name="Rectangle 3"/>
          <p:cNvSpPr>
            <a:spLocks/>
          </p:cNvSpPr>
          <p:nvPr/>
        </p:nvSpPr>
        <p:spPr bwMode="auto">
          <a:xfrm>
            <a:off x="457199" y="177800"/>
            <a:ext cx="5030623" cy="648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ctr" anchorCtr="0"/>
          <a:lstStyle/>
          <a:p>
            <a:pPr marL="0" marR="0" lvl="0" indent="0" defTabSz="914400" eaLnBrk="1" fontAlgn="auto" latinLnBrk="0" hangingPunct="1">
              <a:lnSpc>
                <a:spcPts val="5800"/>
              </a:lnSpc>
              <a:spcBef>
                <a:spcPts val="0"/>
              </a:spcBef>
              <a:spcAft>
                <a:spcPts val="0"/>
              </a:spcAft>
              <a:buClrTx/>
              <a:buSzTx/>
              <a:buFontTx/>
              <a:buNone/>
              <a:tabLst/>
              <a:defRPr/>
            </a:pPr>
            <a:r>
              <a:rPr kumimoji="0" lang="en-US" sz="6500" b="1" i="0" u="none" strike="noStrike" kern="0" cap="none" spc="0" normalizeH="0" baseline="0" noProof="0" dirty="0" smtClean="0">
                <a:ln>
                  <a:noFill/>
                </a:ln>
                <a:solidFill>
                  <a:srgbClr val="6EBC29"/>
                </a:solidFill>
                <a:effectLst/>
                <a:uLnTx/>
                <a:uFillTx/>
                <a:latin typeface="Arial" charset="0"/>
                <a:ea typeface="ＭＳ Ｐゴシック" charset="0"/>
                <a:cs typeface="Arial" charset="0"/>
                <a:sym typeface="Arial" charset="0"/>
              </a:rPr>
              <a:t>Get more resources:</a:t>
            </a:r>
          </a:p>
          <a:p>
            <a:pPr marL="0" marR="0" lvl="0" indent="0" defTabSz="914400" eaLnBrk="1" fontAlgn="auto" latinLnBrk="0" hangingPunct="1">
              <a:lnSpc>
                <a:spcPts val="4700"/>
              </a:lnSpc>
              <a:spcBef>
                <a:spcPts val="0"/>
              </a:spcBef>
              <a:spcAft>
                <a:spcPts val="1200"/>
              </a:spcAft>
              <a:buClrTx/>
              <a:buSzTx/>
              <a:buFontTx/>
              <a:buNone/>
              <a:tabLst/>
              <a:defRPr/>
            </a:pPr>
            <a:r>
              <a:rPr kumimoji="0" lang="en-US" sz="2400" b="1" i="0" u="sng" strike="noStrike" kern="0" cap="none" spc="0" normalizeH="0" baseline="0" noProof="0" dirty="0" smtClean="0">
                <a:ln>
                  <a:noFill/>
                </a:ln>
                <a:solidFill>
                  <a:sysClr val="window" lastClr="FFFFFF"/>
                </a:solidFill>
                <a:effectLst/>
                <a:uLnTx/>
                <a:uFillTx/>
                <a:latin typeface="Arial"/>
                <a:cs typeface="Arial"/>
                <a:hlinkClick r:id="rId4"/>
              </a:rPr>
              <a:t>www.masteryourcardUSA.org</a:t>
            </a:r>
            <a:endParaRPr kumimoji="0" lang="en-US" sz="2400" b="1" i="0" u="sng" strike="noStrike" kern="0" cap="none" spc="0" normalizeH="0" baseline="0" noProof="0" dirty="0" smtClean="0">
              <a:ln>
                <a:noFill/>
              </a:ln>
              <a:solidFill>
                <a:sysClr val="window" lastClr="FFFFFF"/>
              </a:solidFill>
              <a:effectLst/>
              <a:uLnTx/>
              <a:uFillTx/>
              <a:latin typeface="Arial"/>
              <a:cs typeface="Arial"/>
            </a:endParaRPr>
          </a:p>
          <a:p>
            <a:pPr marL="192024" marR="0" lvl="0" indent="0" defTabSz="914400" eaLnBrk="1" fontAlgn="auto" latinLnBrk="0" hangingPunct="1">
              <a:lnSpc>
                <a:spcPts val="2200"/>
              </a:lnSpc>
              <a:spcBef>
                <a:spcPts val="0"/>
              </a:spcBef>
              <a:spcAft>
                <a:spcPts val="1200"/>
              </a:spcAft>
              <a:buClrTx/>
              <a:buSzTx/>
              <a:buFontTx/>
              <a:buNone/>
              <a:tabLst/>
              <a:defRPr/>
            </a:pPr>
            <a:r>
              <a:rPr kumimoji="0" lang="en-US" sz="1700" b="0" i="0" u="none" strike="noStrike" kern="0" cap="none" spc="0" normalizeH="0" baseline="0" noProof="0" dirty="0" smtClean="0">
                <a:ln>
                  <a:noFill/>
                </a:ln>
                <a:solidFill>
                  <a:sysClr val="window" lastClr="FFFFFF"/>
                </a:solidFill>
                <a:effectLst/>
                <a:uLnTx/>
                <a:uFillTx/>
                <a:latin typeface="Arial"/>
                <a:cs typeface="Arial"/>
              </a:rPr>
              <a:t>• Download this presentation.</a:t>
            </a:r>
          </a:p>
          <a:p>
            <a:pPr marL="192024" marR="0" lvl="0" indent="0" defTabSz="914400" eaLnBrk="1" fontAlgn="auto" latinLnBrk="0" hangingPunct="1">
              <a:lnSpc>
                <a:spcPts val="2200"/>
              </a:lnSpc>
              <a:spcBef>
                <a:spcPts val="0"/>
              </a:spcBef>
              <a:spcAft>
                <a:spcPts val="1200"/>
              </a:spcAft>
              <a:buClrTx/>
              <a:buSzTx/>
              <a:buFontTx/>
              <a:buNone/>
              <a:tabLst/>
              <a:defRPr/>
            </a:pPr>
            <a:r>
              <a:rPr kumimoji="0" lang="en-US" sz="1700" b="0" i="0" u="none" strike="noStrike" kern="0" cap="none" spc="0" normalizeH="0" baseline="0" noProof="0" dirty="0" smtClean="0">
                <a:ln>
                  <a:noFill/>
                </a:ln>
                <a:solidFill>
                  <a:sysClr val="window" lastClr="FFFFFF"/>
                </a:solidFill>
                <a:effectLst/>
                <a:uLnTx/>
                <a:uFillTx/>
                <a:latin typeface="Arial"/>
                <a:cs typeface="Arial"/>
              </a:rPr>
              <a:t>• Access fact sheets and helpful tips.</a:t>
            </a:r>
          </a:p>
          <a:p>
            <a:pPr marL="192024" marR="0" lvl="0" indent="0" defTabSz="914400" eaLnBrk="1" fontAlgn="auto" latinLnBrk="0" hangingPunct="1">
              <a:lnSpc>
                <a:spcPts val="2200"/>
              </a:lnSpc>
              <a:spcBef>
                <a:spcPts val="0"/>
              </a:spcBef>
              <a:spcAft>
                <a:spcPts val="1200"/>
              </a:spcAft>
              <a:buClrTx/>
              <a:buSzTx/>
              <a:buFontTx/>
              <a:buNone/>
              <a:tabLst/>
              <a:defRPr/>
            </a:pPr>
            <a:r>
              <a:rPr kumimoji="0" lang="en-US" sz="1700" b="0" i="0" u="none" strike="noStrike" kern="0" cap="none" spc="0" normalizeH="0" baseline="0" noProof="0" dirty="0" smtClean="0">
                <a:ln>
                  <a:noFill/>
                </a:ln>
                <a:solidFill>
                  <a:sysClr val="window" lastClr="FFFFFF"/>
                </a:solidFill>
                <a:effectLst/>
                <a:uLnTx/>
                <a:uFillTx/>
                <a:latin typeface="Arial"/>
                <a:cs typeface="Arial"/>
              </a:rPr>
              <a:t>• Contact a </a:t>
            </a:r>
            <a:r>
              <a:rPr kumimoji="0" lang="en-US" sz="1700" b="0" i="1" u="none" strike="noStrike" kern="0" cap="none" spc="0" normalizeH="0" baseline="0" noProof="0" dirty="0" smtClean="0">
                <a:ln>
                  <a:noFill/>
                </a:ln>
                <a:solidFill>
                  <a:sysClr val="window" lastClr="FFFFFF"/>
                </a:solidFill>
                <a:effectLst/>
                <a:uLnTx/>
                <a:uFillTx/>
                <a:latin typeface="Arial"/>
                <a:cs typeface="Arial"/>
              </a:rPr>
              <a:t>Master Your Card</a:t>
            </a:r>
            <a:r>
              <a:rPr kumimoji="0" lang="en-US" sz="1700" b="0" i="0" u="none" strike="noStrike" kern="0" cap="none" spc="0" normalizeH="0" baseline="0" noProof="0" dirty="0" smtClean="0">
                <a:ln>
                  <a:noFill/>
                </a:ln>
                <a:solidFill>
                  <a:sysClr val="window" lastClr="FFFFFF"/>
                </a:solidFill>
                <a:effectLst/>
                <a:uLnTx/>
                <a:uFillTx/>
                <a:latin typeface="Arial"/>
                <a:cs typeface="Arial"/>
              </a:rPr>
              <a:t> representative.</a:t>
            </a:r>
            <a:endParaRPr kumimoji="0" lang="en-US" sz="1700" b="1" i="0" u="sng" strike="noStrike" kern="0" cap="none" spc="0" normalizeH="0" baseline="0" noProof="0" dirty="0" smtClean="0">
              <a:ln>
                <a:noFill/>
              </a:ln>
              <a:solidFill>
                <a:sysClr val="window" lastClr="FFFFFF"/>
              </a:solidFill>
              <a:effectLst/>
              <a:uLnTx/>
              <a:uFillTx/>
              <a:latin typeface="Arial"/>
              <a:cs typeface="Arial"/>
            </a:endParaRPr>
          </a:p>
        </p:txBody>
      </p:sp>
    </p:spTree>
    <p:extLst>
      <p:ext uri="{BB962C8B-B14F-4D97-AF65-F5344CB8AC3E}">
        <p14:creationId xmlns:p14="http://schemas.microsoft.com/office/powerpoint/2010/main" val="208810288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p:cNvSpPr>
          <p:nvPr/>
        </p:nvSpPr>
        <p:spPr bwMode="auto">
          <a:xfrm>
            <a:off x="457200" y="457200"/>
            <a:ext cx="8435280" cy="525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ctr" anchorCtr="0"/>
          <a:lstStyle/>
          <a:p>
            <a:pPr algn="l">
              <a:lnSpc>
                <a:spcPts val="5000"/>
              </a:lnSpc>
            </a:pPr>
            <a:r>
              <a:rPr lang="en-US" sz="9000" b="1" dirty="0" smtClean="0">
                <a:solidFill>
                  <a:srgbClr val="6EBC29"/>
                </a:solidFill>
                <a:latin typeface="Arial" charset="0"/>
                <a:ea typeface="ＭＳ Ｐゴシック" charset="0"/>
                <a:cs typeface="Arial" charset="0"/>
                <a:sym typeface="Arial" charset="0"/>
              </a:rPr>
              <a:t>Thank you</a:t>
            </a:r>
            <a:endParaRPr lang="en-US" sz="9000" b="1" dirty="0">
              <a:solidFill>
                <a:srgbClr val="6EBC29"/>
              </a:solidFill>
              <a:latin typeface="Arial" charset="0"/>
              <a:ea typeface="ＭＳ Ｐゴシック" charset="0"/>
              <a:cs typeface="Arial" charset="0"/>
              <a:sym typeface="Arial"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1668007318"/>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693404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p:cNvSpPr>
          <p:nvPr/>
        </p:nvSpPr>
        <p:spPr bwMode="auto">
          <a:xfrm>
            <a:off x="580646" y="3108960"/>
            <a:ext cx="8004036" cy="1629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Autofit/>
          </a:bodyPr>
          <a:lstStyle/>
          <a:p>
            <a:pPr marL="0" marR="0" lvl="0" indent="0" algn="ctr" defTabSz="914400" eaLnBrk="1" fontAlgn="auto" latinLnBrk="0" hangingPunct="1">
              <a:lnSpc>
                <a:spcPts val="2700"/>
              </a:lnSpc>
              <a:spcBef>
                <a:spcPts val="0"/>
              </a:spcBef>
              <a:spcAft>
                <a:spcPts val="0"/>
              </a:spcAft>
              <a:buClrTx/>
              <a:buSzTx/>
              <a:buFontTx/>
              <a:buNone/>
              <a:tabLst/>
              <a:defRPr/>
            </a:pPr>
            <a:r>
              <a:rPr kumimoji="0" lang="en-US" sz="2000" b="1" i="1" u="none" strike="noStrike" kern="0" cap="none" spc="0" normalizeH="0" baseline="0" noProof="0" dirty="0">
                <a:ln>
                  <a:noFill/>
                </a:ln>
                <a:solidFill>
                  <a:sysClr val="window" lastClr="FFFFFF"/>
                </a:solidFill>
                <a:effectLst/>
                <a:uLnTx/>
                <a:uFillTx/>
                <a:latin typeface="Arial" charset="0"/>
                <a:ea typeface="ＭＳ Ｐゴシック" charset="0"/>
                <a:cs typeface="Arial" charset="0"/>
                <a:sym typeface="Arial" charset="0"/>
              </a:rPr>
              <a:t>Master Your Card</a:t>
            </a:r>
            <a:r>
              <a:rPr kumimoji="0" lang="en-US" sz="2000" b="1" i="0" u="none" strike="noStrike" kern="0" cap="none" spc="0" normalizeH="0" baseline="0" noProof="0" dirty="0">
                <a:ln>
                  <a:noFill/>
                </a:ln>
                <a:solidFill>
                  <a:sysClr val="window" lastClr="FFFFFF"/>
                </a:solidFill>
                <a:effectLst/>
                <a:uLnTx/>
                <a:uFillTx/>
                <a:latin typeface="Arial" charset="0"/>
                <a:ea typeface="ＭＳ Ｐゴシック" charset="0"/>
                <a:cs typeface="Arial" charset="0"/>
                <a:sym typeface="Arial" charset="0"/>
              </a:rPr>
              <a:t> is a </a:t>
            </a:r>
            <a:r>
              <a:rPr kumimoji="0" lang="en-US" sz="2000" b="1" i="0" u="none" strike="noStrike" kern="0" cap="none" spc="0" normalizeH="0" baseline="0" noProof="0" dirty="0" smtClean="0">
                <a:ln>
                  <a:noFill/>
                </a:ln>
                <a:solidFill>
                  <a:sysClr val="window" lastClr="FFFFFF"/>
                </a:solidFill>
                <a:effectLst/>
                <a:uLnTx/>
                <a:uFillTx/>
                <a:latin typeface="Arial" charset="0"/>
                <a:ea typeface="ＭＳ Ｐゴシック" charset="0"/>
                <a:cs typeface="Arial" charset="0"/>
                <a:sym typeface="Arial" charset="0"/>
              </a:rPr>
              <a:t>community empowerment program </a:t>
            </a:r>
            <a:r>
              <a:rPr kumimoji="0" lang="en-US" sz="2000" b="1" i="0" u="none" strike="noStrike" kern="0" cap="none" spc="0" normalizeH="0" baseline="0" noProof="0" dirty="0">
                <a:ln>
                  <a:noFill/>
                </a:ln>
                <a:solidFill>
                  <a:sysClr val="window" lastClr="FFFFFF"/>
                </a:solidFill>
                <a:effectLst/>
                <a:uLnTx/>
                <a:uFillTx/>
                <a:latin typeface="Arial" charset="0"/>
                <a:ea typeface="ＭＳ Ｐゴシック" charset="0"/>
                <a:cs typeface="Arial" charset="0"/>
                <a:sym typeface="Arial" charset="0"/>
              </a:rPr>
              <a:t>from </a:t>
            </a:r>
            <a:r>
              <a:rPr kumimoji="0" lang="en-US" sz="2000" b="1" i="0" u="none" strike="noStrike" kern="0" cap="none" spc="0" normalizeH="0" baseline="0" noProof="0" dirty="0" smtClean="0">
                <a:ln>
                  <a:noFill/>
                </a:ln>
                <a:solidFill>
                  <a:sysClr val="window" lastClr="FFFFFF"/>
                </a:solidFill>
                <a:effectLst/>
                <a:uLnTx/>
                <a:uFillTx/>
                <a:latin typeface="Arial" charset="0"/>
                <a:ea typeface="ＭＳ Ｐゴシック" charset="0"/>
                <a:cs typeface="Arial" charset="0"/>
                <a:sym typeface="Arial" charset="0"/>
              </a:rPr>
              <a:t>MasterCard</a:t>
            </a:r>
            <a:r>
              <a:rPr kumimoji="0" lang="en-US" sz="2000" b="1" i="0" u="none" strike="noStrike" kern="0" cap="none" spc="0" normalizeH="0" baseline="0" noProof="0" dirty="0">
                <a:ln>
                  <a:noFill/>
                </a:ln>
                <a:solidFill>
                  <a:sysClr val="window" lastClr="FFFFFF"/>
                </a:solidFill>
                <a:effectLst/>
                <a:uLnTx/>
                <a:uFillTx/>
                <a:latin typeface="Arial" charset="0"/>
                <a:ea typeface="ＭＳ Ｐゴシック" charset="0"/>
                <a:cs typeface="Arial" charset="0"/>
                <a:sym typeface="Arial" charset="0"/>
              </a:rPr>
              <a:t> </a:t>
            </a:r>
            <a:r>
              <a:rPr kumimoji="0" lang="en-US" sz="2000" b="1" i="0" u="none" strike="noStrike" kern="0" cap="none" spc="0" normalizeH="0" baseline="0" noProof="0" dirty="0" smtClean="0">
                <a:ln>
                  <a:noFill/>
                </a:ln>
                <a:solidFill>
                  <a:sysClr val="window" lastClr="FFFFFF"/>
                </a:solidFill>
                <a:effectLst/>
                <a:uLnTx/>
                <a:uFillTx/>
                <a:latin typeface="Arial" charset="0"/>
                <a:ea typeface="ＭＳ Ｐゴシック" charset="0"/>
                <a:cs typeface="Arial" charset="0"/>
                <a:sym typeface="Arial" charset="0"/>
              </a:rPr>
              <a:t>that </a:t>
            </a:r>
            <a:r>
              <a:rPr kumimoji="0" lang="en-US" sz="2000" b="1" i="0" u="none" strike="noStrike" kern="0" cap="none" spc="0" normalizeH="0" baseline="0" noProof="0" dirty="0">
                <a:ln>
                  <a:noFill/>
                </a:ln>
                <a:solidFill>
                  <a:sysClr val="window" lastClr="FFFFFF"/>
                </a:solidFill>
                <a:effectLst/>
                <a:uLnTx/>
                <a:uFillTx/>
                <a:latin typeface="Arial" charset="0"/>
                <a:ea typeface="ＭＳ Ｐゴシック" charset="0"/>
                <a:cs typeface="Arial" charset="0"/>
                <a:sym typeface="Arial" charset="0"/>
              </a:rPr>
              <a:t>helps </a:t>
            </a:r>
            <a:r>
              <a:rPr kumimoji="0" lang="en-US" sz="2000" b="1" i="0" u="none" strike="noStrike" kern="0" cap="none" spc="0" normalizeH="0" baseline="0" noProof="0" dirty="0" smtClean="0">
                <a:ln>
                  <a:noFill/>
                </a:ln>
                <a:solidFill>
                  <a:sysClr val="window" lastClr="FFFFFF"/>
                </a:solidFill>
                <a:effectLst/>
                <a:uLnTx/>
                <a:uFillTx/>
                <a:latin typeface="Arial" charset="0"/>
                <a:ea typeface="ＭＳ Ｐゴシック" charset="0"/>
                <a:cs typeface="Arial" charset="0"/>
                <a:sym typeface="Arial" charset="0"/>
              </a:rPr>
              <a:t>consumers</a:t>
            </a:r>
            <a:r>
              <a:rPr kumimoji="0" lang="en-US" sz="2000" b="1" i="0" u="none" strike="noStrike" kern="0" cap="none" spc="0" normalizeH="0" baseline="0" noProof="0" dirty="0">
                <a:ln>
                  <a:noFill/>
                </a:ln>
                <a:solidFill>
                  <a:sysClr val="window" lastClr="FFFFFF"/>
                </a:solidFill>
                <a:effectLst/>
                <a:uLnTx/>
                <a:uFillTx/>
                <a:latin typeface="Arial" charset="0"/>
                <a:ea typeface="ＭＳ Ｐゴシック" charset="0"/>
                <a:cs typeface="Arial" charset="0"/>
                <a:sym typeface="Arial" charset="0"/>
              </a:rPr>
              <a:t>, </a:t>
            </a:r>
            <a:r>
              <a:rPr kumimoji="0" lang="en-US" sz="2000" b="1" i="0" u="none" strike="noStrike" kern="0" cap="none" spc="0" normalizeH="0" baseline="0" noProof="0" dirty="0" smtClean="0">
                <a:ln>
                  <a:noFill/>
                </a:ln>
                <a:solidFill>
                  <a:sysClr val="window" lastClr="FFFFFF"/>
                </a:solidFill>
                <a:effectLst/>
                <a:uLnTx/>
                <a:uFillTx/>
                <a:latin typeface="Arial" charset="0"/>
                <a:ea typeface="ＭＳ Ｐゴシック" charset="0"/>
                <a:cs typeface="Arial" charset="0"/>
                <a:sym typeface="Arial" charset="0"/>
              </a:rPr>
              <a:t>small businesses and </a:t>
            </a:r>
            <a:r>
              <a:rPr kumimoji="0" lang="en-US" sz="2000" b="1" i="0" u="none" strike="noStrike" kern="0" cap="none" spc="0" normalizeH="0" baseline="0" noProof="0" dirty="0">
                <a:ln>
                  <a:noFill/>
                </a:ln>
                <a:solidFill>
                  <a:sysClr val="window" lastClr="FFFFFF"/>
                </a:solidFill>
                <a:effectLst/>
                <a:uLnTx/>
                <a:uFillTx/>
                <a:latin typeface="Arial" charset="0"/>
                <a:ea typeface="ＭＳ Ｐゴシック" charset="0"/>
                <a:cs typeface="Arial" charset="0"/>
                <a:sym typeface="Arial" charset="0"/>
              </a:rPr>
              <a:t>governments learn how to get more from their money by using prepaid, debit and credit cards to access a financially empowering electronic payment network. </a:t>
            </a:r>
          </a:p>
        </p:txBody>
      </p:sp>
      <p:cxnSp>
        <p:nvCxnSpPr>
          <p:cNvPr id="13" name="Straight Connector 12"/>
          <p:cNvCxnSpPr/>
          <p:nvPr/>
        </p:nvCxnSpPr>
        <p:spPr>
          <a:xfrm>
            <a:off x="360169" y="2928481"/>
            <a:ext cx="8444990" cy="0"/>
          </a:xfrm>
          <a:prstGeom prst="line">
            <a:avLst/>
          </a:prstGeom>
          <a:noFill/>
          <a:ln w="25400" cap="rnd" cmpd="sng" algn="ctr">
            <a:solidFill>
              <a:srgbClr val="6EBC29"/>
            </a:solidFill>
            <a:prstDash val="sysDot"/>
          </a:ln>
          <a:effectLst/>
        </p:spPr>
      </p:cxnSp>
      <p:pic>
        <p:nvPicPr>
          <p:cNvPr id="14" name="Picture 13"/>
          <p:cNvPicPr>
            <a:picLocks noChangeAspect="1"/>
          </p:cNvPicPr>
          <p:nvPr/>
        </p:nvPicPr>
        <p:blipFill>
          <a:blip r:embed="rId3"/>
          <a:stretch>
            <a:fillRect/>
          </a:stretch>
        </p:blipFill>
        <p:spPr>
          <a:xfrm>
            <a:off x="1375914" y="1105281"/>
            <a:ext cx="6413500" cy="14986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408167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p:cNvSpPr>
          <p:nvPr/>
        </p:nvSpPr>
        <p:spPr bwMode="auto">
          <a:xfrm>
            <a:off x="360171" y="1677479"/>
            <a:ext cx="8444989" cy="976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ctr" anchorCtr="0"/>
          <a:lstStyle/>
          <a:p>
            <a:pPr algn="ctr">
              <a:lnSpc>
                <a:spcPts val="4800"/>
              </a:lnSpc>
            </a:pPr>
            <a:r>
              <a:rPr lang="en-US" sz="5000" b="1" dirty="0" smtClean="0">
                <a:solidFill>
                  <a:srgbClr val="F9A225"/>
                </a:solidFill>
                <a:latin typeface="Arial" charset="0"/>
                <a:ea typeface="ＭＳ Ｐゴシック" charset="0"/>
                <a:cs typeface="Arial" charset="0"/>
                <a:sym typeface="Arial" charset="0"/>
              </a:rPr>
              <a:t>Understanding contracts and statements</a:t>
            </a:r>
            <a:endParaRPr lang="en-US" sz="5000" b="1" dirty="0">
              <a:solidFill>
                <a:srgbClr val="F9A225"/>
              </a:solidFill>
              <a:latin typeface="Arial" charset="0"/>
              <a:ea typeface="ＭＳ Ｐゴシック" charset="0"/>
              <a:cs typeface="Arial" charset="0"/>
              <a:sym typeface="Arial" charset="0"/>
            </a:endParaRPr>
          </a:p>
        </p:txBody>
      </p:sp>
      <p:cxnSp>
        <p:nvCxnSpPr>
          <p:cNvPr id="12" name="Straight Connector 11"/>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Rectangle 2"/>
          <p:cNvSpPr>
            <a:spLocks/>
          </p:cNvSpPr>
          <p:nvPr/>
        </p:nvSpPr>
        <p:spPr bwMode="auto">
          <a:xfrm>
            <a:off x="580646" y="3108960"/>
            <a:ext cx="8004036"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spAutoFit/>
          </a:bodyPr>
          <a:lstStyle/>
          <a:p>
            <a:pPr algn="ctr"/>
            <a:r>
              <a:rPr lang="en-US" sz="2000" b="1" dirty="0" smtClean="0">
                <a:solidFill>
                  <a:schemeClr val="bg1"/>
                </a:solidFill>
                <a:latin typeface="Arial"/>
                <a:ea typeface="ＭＳ Ｐゴシック" charset="0"/>
                <a:cs typeface="Arial"/>
                <a:sym typeface="Arial" charset="0"/>
              </a:rPr>
              <a:t>Your </a:t>
            </a:r>
            <a:r>
              <a:rPr lang="en-US" sz="2000" b="1" dirty="0">
                <a:solidFill>
                  <a:schemeClr val="bg1"/>
                </a:solidFill>
                <a:latin typeface="Arial"/>
                <a:ea typeface="ＭＳ Ｐゴシック" charset="0"/>
                <a:cs typeface="Arial"/>
                <a:sym typeface="Arial" charset="0"/>
              </a:rPr>
              <a:t>business is accepting cards—you know their benefits, </a:t>
            </a:r>
            <a:r>
              <a:rPr lang="en-US" sz="2000" b="1" dirty="0" smtClean="0">
                <a:solidFill>
                  <a:schemeClr val="bg1"/>
                </a:solidFill>
                <a:latin typeface="Arial"/>
                <a:ea typeface="ＭＳ Ｐゴシック" charset="0"/>
                <a:cs typeface="Arial"/>
                <a:sym typeface="Arial" charset="0"/>
              </a:rPr>
              <a:t/>
            </a:r>
            <a:br>
              <a:rPr lang="en-US" sz="2000" b="1" dirty="0" smtClean="0">
                <a:solidFill>
                  <a:schemeClr val="bg1"/>
                </a:solidFill>
                <a:latin typeface="Arial"/>
                <a:ea typeface="ＭＳ Ｐゴシック" charset="0"/>
                <a:cs typeface="Arial"/>
                <a:sym typeface="Arial" charset="0"/>
              </a:rPr>
            </a:br>
            <a:r>
              <a:rPr lang="en-US" sz="2000" b="1" dirty="0" smtClean="0">
                <a:solidFill>
                  <a:schemeClr val="bg1"/>
                </a:solidFill>
                <a:latin typeface="Arial"/>
                <a:ea typeface="ＭＳ Ｐゴシック" charset="0"/>
                <a:cs typeface="Arial"/>
                <a:sym typeface="Arial" charset="0"/>
              </a:rPr>
              <a:t>but </a:t>
            </a:r>
            <a:r>
              <a:rPr lang="en-US" sz="2000" b="1" dirty="0">
                <a:solidFill>
                  <a:schemeClr val="bg1"/>
                </a:solidFill>
                <a:latin typeface="Arial"/>
                <a:ea typeface="ＭＳ Ｐゴシック" charset="0"/>
                <a:cs typeface="Arial"/>
                <a:sym typeface="Arial" charset="0"/>
              </a:rPr>
              <a:t>now you also know that there are some challenges </a:t>
            </a:r>
            <a:r>
              <a:rPr lang="en-US" sz="2000" b="1" dirty="0" smtClean="0">
                <a:solidFill>
                  <a:schemeClr val="bg1"/>
                </a:solidFill>
                <a:latin typeface="Arial"/>
                <a:ea typeface="ＭＳ Ｐゴシック" charset="0"/>
                <a:cs typeface="Arial"/>
                <a:sym typeface="Arial" charset="0"/>
              </a:rPr>
              <a:t/>
            </a:r>
            <a:br>
              <a:rPr lang="en-US" sz="2000" b="1" dirty="0" smtClean="0">
                <a:solidFill>
                  <a:schemeClr val="bg1"/>
                </a:solidFill>
                <a:latin typeface="Arial"/>
                <a:ea typeface="ＭＳ Ｐゴシック" charset="0"/>
                <a:cs typeface="Arial"/>
                <a:sym typeface="Arial" charset="0"/>
              </a:rPr>
            </a:br>
            <a:r>
              <a:rPr lang="en-US" sz="2000" b="1" dirty="0" smtClean="0">
                <a:solidFill>
                  <a:schemeClr val="bg1"/>
                </a:solidFill>
                <a:latin typeface="Arial"/>
                <a:ea typeface="ＭＳ Ｐゴシック" charset="0"/>
                <a:cs typeface="Arial"/>
                <a:sym typeface="Arial" charset="0"/>
              </a:rPr>
              <a:t>associated </a:t>
            </a:r>
            <a:r>
              <a:rPr lang="en-US" sz="2000" b="1" dirty="0">
                <a:solidFill>
                  <a:schemeClr val="bg1"/>
                </a:solidFill>
                <a:latin typeface="Arial"/>
                <a:ea typeface="ＭＳ Ｐゴシック" charset="0"/>
                <a:cs typeface="Arial"/>
                <a:sym typeface="Arial" charset="0"/>
              </a:rPr>
              <a:t>with them.</a:t>
            </a:r>
          </a:p>
          <a:p>
            <a:pPr algn="ctr"/>
            <a:endParaRPr lang="en-US" sz="2000" b="1" dirty="0">
              <a:solidFill>
                <a:schemeClr val="bg1"/>
              </a:solidFill>
              <a:latin typeface="Arial"/>
              <a:ea typeface="ＭＳ Ｐゴシック" charset="0"/>
              <a:cs typeface="Arial"/>
              <a:sym typeface="Arial" charset="0"/>
            </a:endParaRPr>
          </a:p>
          <a:p>
            <a:pPr algn="ctr"/>
            <a:r>
              <a:rPr lang="en-US" sz="2000" b="1" dirty="0">
                <a:solidFill>
                  <a:schemeClr val="bg1"/>
                </a:solidFill>
                <a:latin typeface="Arial"/>
                <a:ea typeface="ＭＳ Ｐゴシック" charset="0"/>
                <a:cs typeface="Arial"/>
                <a:sym typeface="Arial" charset="0"/>
              </a:rPr>
              <a:t>Today, we’ll discuss a few of the most common ones, and </a:t>
            </a:r>
            <a:r>
              <a:rPr lang="en-US" sz="2000" b="1" dirty="0" smtClean="0">
                <a:solidFill>
                  <a:schemeClr val="bg1"/>
                </a:solidFill>
                <a:latin typeface="Arial"/>
                <a:ea typeface="ＭＳ Ｐゴシック" charset="0"/>
                <a:cs typeface="Arial"/>
                <a:sym typeface="Arial" charset="0"/>
              </a:rPr>
              <a:t>how</a:t>
            </a:r>
            <a:br>
              <a:rPr lang="en-US" sz="2000" b="1" dirty="0" smtClean="0">
                <a:solidFill>
                  <a:schemeClr val="bg1"/>
                </a:solidFill>
                <a:latin typeface="Arial"/>
                <a:ea typeface="ＭＳ Ｐゴシック" charset="0"/>
                <a:cs typeface="Arial"/>
                <a:sym typeface="Arial" charset="0"/>
              </a:rPr>
            </a:br>
            <a:r>
              <a:rPr lang="en-US" sz="2000" b="1" dirty="0" smtClean="0">
                <a:solidFill>
                  <a:schemeClr val="bg1"/>
                </a:solidFill>
                <a:latin typeface="Arial"/>
                <a:ea typeface="ＭＳ Ｐゴシック" charset="0"/>
                <a:cs typeface="Arial"/>
                <a:sym typeface="Arial" charset="0"/>
              </a:rPr>
              <a:t> </a:t>
            </a:r>
            <a:r>
              <a:rPr lang="en-US" sz="2000" b="1" dirty="0">
                <a:solidFill>
                  <a:schemeClr val="bg1"/>
                </a:solidFill>
                <a:latin typeface="Arial"/>
                <a:ea typeface="ＭＳ Ｐゴシック" charset="0"/>
                <a:cs typeface="Arial"/>
                <a:sym typeface="Arial" charset="0"/>
              </a:rPr>
              <a:t>we can provide solutions that are simple and secure</a:t>
            </a:r>
            <a:r>
              <a:rPr lang="en-US" sz="2000" b="1" dirty="0" smtClean="0">
                <a:solidFill>
                  <a:schemeClr val="bg1"/>
                </a:solidFill>
                <a:latin typeface="Arial"/>
                <a:ea typeface="ＭＳ Ｐゴシック" charset="0"/>
                <a:cs typeface="Arial"/>
                <a:sym typeface="Arial" charset="0"/>
              </a:rPr>
              <a:t>.</a:t>
            </a:r>
            <a:endParaRPr lang="en-US" sz="2000" b="1" dirty="0">
              <a:solidFill>
                <a:schemeClr val="bg1"/>
              </a:solidFill>
              <a:latin typeface="Arial"/>
              <a:ea typeface="ＭＳ Ｐゴシック" charset="0"/>
              <a:cs typeface="Arial"/>
              <a:sym typeface="Arial"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81551614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2" name="Rectangle 3"/>
          <p:cNvSpPr>
            <a:spLocks/>
          </p:cNvSpPr>
          <p:nvPr/>
        </p:nvSpPr>
        <p:spPr bwMode="auto">
          <a:xfrm>
            <a:off x="457201" y="1900904"/>
            <a:ext cx="5779392" cy="862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b" anchorCtr="0"/>
          <a:lstStyle/>
          <a:p>
            <a:pPr>
              <a:lnSpc>
                <a:spcPts val="4800"/>
              </a:lnSpc>
            </a:pPr>
            <a:r>
              <a:rPr lang="en-US" sz="5000" b="1" dirty="0" smtClean="0">
                <a:solidFill>
                  <a:srgbClr val="F9A225"/>
                </a:solidFill>
                <a:latin typeface="Arial" charset="0"/>
                <a:ea typeface="ＭＳ Ｐゴシック" charset="0"/>
                <a:cs typeface="Arial" charset="0"/>
                <a:sym typeface="Arial" charset="0"/>
              </a:rPr>
              <a:t>Problem</a:t>
            </a:r>
            <a:endParaRPr lang="en-US" sz="5000" b="1" dirty="0">
              <a:solidFill>
                <a:srgbClr val="F9A225"/>
              </a:solidFill>
              <a:latin typeface="Arial" charset="0"/>
              <a:ea typeface="ＭＳ Ｐゴシック" charset="0"/>
              <a:cs typeface="Arial" charset="0"/>
              <a:sym typeface="Arial" charset="0"/>
            </a:endParaRPr>
          </a:p>
        </p:txBody>
      </p:sp>
      <p:sp>
        <p:nvSpPr>
          <p:cNvPr id="13" name="Rectangle 2"/>
          <p:cNvSpPr>
            <a:spLocks/>
          </p:cNvSpPr>
          <p:nvPr/>
        </p:nvSpPr>
        <p:spPr bwMode="auto">
          <a:xfrm>
            <a:off x="457201" y="3108960"/>
            <a:ext cx="8004036" cy="1629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Autofit/>
          </a:bodyPr>
          <a:lstStyle/>
          <a:p>
            <a:pPr>
              <a:lnSpc>
                <a:spcPts val="2200"/>
              </a:lnSpc>
            </a:pPr>
            <a:r>
              <a:rPr lang="en-US" sz="2100" b="1" dirty="0">
                <a:solidFill>
                  <a:schemeClr val="bg1"/>
                </a:solidFill>
                <a:latin typeface="Arial"/>
                <a:ea typeface="ＭＳ Ｐゴシック" charset="0"/>
                <a:cs typeface="Arial"/>
                <a:sym typeface="Arial" charset="0"/>
              </a:rPr>
              <a:t>“I’m afraid I’m not going to know what I’m getting into before I sign a contract with a processor.”</a:t>
            </a:r>
          </a:p>
        </p:txBody>
      </p:sp>
      <p:pic>
        <p:nvPicPr>
          <p:cNvPr id="14" name="Picture 13"/>
          <p:cNvPicPr>
            <a:picLocks noChangeAspect="1"/>
          </p:cNvPicPr>
          <p:nvPr/>
        </p:nvPicPr>
        <p:blipFill>
          <a:blip r:embed="rId3"/>
          <a:stretch>
            <a:fillRect/>
          </a:stretch>
        </p:blipFill>
        <p:spPr>
          <a:xfrm>
            <a:off x="6869027" y="971726"/>
            <a:ext cx="1257300" cy="16891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151250689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1" name="Rectangle 2"/>
          <p:cNvSpPr>
            <a:spLocks/>
          </p:cNvSpPr>
          <p:nvPr/>
        </p:nvSpPr>
        <p:spPr bwMode="auto">
          <a:xfrm>
            <a:off x="457201" y="3108960"/>
            <a:ext cx="8004036" cy="2304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spAutoFit/>
          </a:bodyPr>
          <a:lstStyle/>
          <a:p>
            <a:pPr marL="192024" indent="-192024">
              <a:lnSpc>
                <a:spcPts val="2200"/>
              </a:lnSpc>
              <a:spcAft>
                <a:spcPts val="1200"/>
              </a:spcAft>
              <a:buFont typeface="Arial"/>
              <a:buChar char="•"/>
            </a:pPr>
            <a:r>
              <a:rPr lang="en-US" sz="1700" dirty="0">
                <a:solidFill>
                  <a:schemeClr val="bg1"/>
                </a:solidFill>
                <a:latin typeface="Arial"/>
                <a:ea typeface="ＭＳ Ｐゴシック" charset="0"/>
                <a:cs typeface="Arial"/>
                <a:sym typeface="Arial" charset="0"/>
              </a:rPr>
              <a:t>N</a:t>
            </a:r>
            <a:r>
              <a:rPr lang="en-US" sz="1700" dirty="0" smtClean="0">
                <a:solidFill>
                  <a:schemeClr val="bg1"/>
                </a:solidFill>
                <a:latin typeface="Arial"/>
                <a:ea typeface="ＭＳ Ｐゴシック" charset="0"/>
                <a:cs typeface="Arial"/>
                <a:sym typeface="Arial" charset="0"/>
              </a:rPr>
              <a:t>ames</a:t>
            </a:r>
            <a:r>
              <a:rPr lang="en-US" sz="1700" dirty="0">
                <a:solidFill>
                  <a:schemeClr val="bg1"/>
                </a:solidFill>
                <a:latin typeface="Arial"/>
                <a:ea typeface="ＭＳ Ｐゴシック" charset="0"/>
                <a:cs typeface="Arial"/>
                <a:sym typeface="Arial" charset="0"/>
              </a:rPr>
              <a:t>, addresses and phone numbers of everyone who provides </a:t>
            </a:r>
            <a:r>
              <a:rPr lang="en-US" sz="1700" dirty="0" smtClean="0">
                <a:solidFill>
                  <a:schemeClr val="bg1"/>
                </a:solidFill>
                <a:latin typeface="Arial"/>
                <a:ea typeface="ＭＳ Ｐゴシック" charset="0"/>
                <a:cs typeface="Arial"/>
                <a:sym typeface="Arial" charset="0"/>
              </a:rPr>
              <a:t>you </a:t>
            </a:r>
            <a:r>
              <a:rPr lang="en-US" sz="1700" dirty="0">
                <a:solidFill>
                  <a:schemeClr val="bg1"/>
                </a:solidFill>
                <a:latin typeface="Arial"/>
                <a:ea typeface="ＭＳ Ｐゴシック" charset="0"/>
                <a:cs typeface="Arial"/>
                <a:sym typeface="Arial" charset="0"/>
              </a:rPr>
              <a:t>a service</a:t>
            </a:r>
            <a:r>
              <a:rPr lang="en-US" sz="1700" dirty="0" smtClean="0">
                <a:solidFill>
                  <a:schemeClr val="bg1"/>
                </a:solidFill>
                <a:latin typeface="Arial"/>
                <a:ea typeface="ＭＳ Ｐゴシック" charset="0"/>
                <a:cs typeface="Arial"/>
                <a:sym typeface="Arial" charset="0"/>
              </a:rPr>
              <a:t>.</a:t>
            </a:r>
            <a:endParaRPr lang="en-US" sz="1700" dirty="0">
              <a:solidFill>
                <a:schemeClr val="bg1"/>
              </a:solidFill>
              <a:latin typeface="Arial"/>
              <a:ea typeface="ＭＳ Ｐゴシック" charset="0"/>
              <a:cs typeface="Arial"/>
              <a:sym typeface="Arial" charset="0"/>
            </a:endParaRPr>
          </a:p>
          <a:p>
            <a:pPr marL="192024" indent="-192024">
              <a:lnSpc>
                <a:spcPts val="2200"/>
              </a:lnSpc>
              <a:spcAft>
                <a:spcPts val="1200"/>
              </a:spcAft>
              <a:buFont typeface="Arial"/>
              <a:buChar char="•"/>
            </a:pPr>
            <a:r>
              <a:rPr lang="en-US" sz="1700" dirty="0">
                <a:solidFill>
                  <a:schemeClr val="bg1"/>
                </a:solidFill>
                <a:latin typeface="Arial"/>
                <a:ea typeface="ＭＳ Ｐゴシック" charset="0"/>
                <a:cs typeface="Arial"/>
                <a:sym typeface="Arial" charset="0"/>
              </a:rPr>
              <a:t>Start and end dates, including anything about automatic renewal</a:t>
            </a:r>
            <a:r>
              <a:rPr lang="en-US" sz="1700" dirty="0" smtClean="0">
                <a:solidFill>
                  <a:schemeClr val="bg1"/>
                </a:solidFill>
                <a:latin typeface="Arial"/>
                <a:ea typeface="ＭＳ Ｐゴシック" charset="0"/>
                <a:cs typeface="Arial"/>
                <a:sym typeface="Arial" charset="0"/>
              </a:rPr>
              <a:t>.</a:t>
            </a:r>
            <a:endParaRPr lang="en-US" sz="1700" dirty="0">
              <a:solidFill>
                <a:schemeClr val="bg1"/>
              </a:solidFill>
              <a:latin typeface="Arial"/>
              <a:ea typeface="ＭＳ Ｐゴシック" charset="0"/>
              <a:cs typeface="Arial"/>
              <a:sym typeface="Arial" charset="0"/>
            </a:endParaRPr>
          </a:p>
          <a:p>
            <a:pPr marL="192024" indent="-192024">
              <a:lnSpc>
                <a:spcPts val="2200"/>
              </a:lnSpc>
              <a:spcAft>
                <a:spcPts val="1200"/>
              </a:spcAft>
              <a:buFont typeface="Arial"/>
              <a:buChar char="•"/>
            </a:pPr>
            <a:r>
              <a:rPr lang="en-US" sz="1700" dirty="0">
                <a:solidFill>
                  <a:schemeClr val="bg1"/>
                </a:solidFill>
                <a:latin typeface="Arial"/>
                <a:ea typeface="ＭＳ Ｐゴシック" charset="0"/>
                <a:cs typeface="Arial"/>
                <a:sym typeface="Arial" charset="0"/>
              </a:rPr>
              <a:t>How and when you’ll get monthly statements</a:t>
            </a:r>
            <a:r>
              <a:rPr lang="en-US" sz="1700" dirty="0" smtClean="0">
                <a:solidFill>
                  <a:schemeClr val="bg1"/>
                </a:solidFill>
                <a:latin typeface="Arial"/>
                <a:ea typeface="ＭＳ Ｐゴシック" charset="0"/>
                <a:cs typeface="Arial"/>
                <a:sym typeface="Arial" charset="0"/>
              </a:rPr>
              <a:t>.</a:t>
            </a:r>
            <a:endParaRPr lang="en-US" sz="1700" dirty="0">
              <a:solidFill>
                <a:schemeClr val="bg1"/>
              </a:solidFill>
              <a:latin typeface="Arial"/>
              <a:ea typeface="ＭＳ Ｐゴシック" charset="0"/>
              <a:cs typeface="Arial"/>
              <a:sym typeface="Arial" charset="0"/>
            </a:endParaRPr>
          </a:p>
          <a:p>
            <a:pPr marL="192024" indent="-192024">
              <a:lnSpc>
                <a:spcPts val="2200"/>
              </a:lnSpc>
              <a:spcAft>
                <a:spcPts val="1200"/>
              </a:spcAft>
              <a:buFont typeface="Arial"/>
              <a:buChar char="•"/>
            </a:pPr>
            <a:r>
              <a:rPr lang="en-US" sz="1700" dirty="0">
                <a:solidFill>
                  <a:schemeClr val="bg1"/>
                </a:solidFill>
                <a:latin typeface="Arial"/>
                <a:ea typeface="ＭＳ Ｐゴシック" charset="0"/>
                <a:cs typeface="Arial"/>
                <a:sym typeface="Arial" charset="0"/>
              </a:rPr>
              <a:t>The process and terms to cancel an agreement</a:t>
            </a:r>
            <a:r>
              <a:rPr lang="en-US" sz="1700" dirty="0" smtClean="0">
                <a:solidFill>
                  <a:schemeClr val="bg1"/>
                </a:solidFill>
                <a:latin typeface="Arial"/>
                <a:ea typeface="ＭＳ Ｐゴシック" charset="0"/>
                <a:cs typeface="Arial"/>
                <a:sym typeface="Arial" charset="0"/>
              </a:rPr>
              <a:t>.</a:t>
            </a:r>
            <a:endParaRPr lang="en-US" sz="1700" dirty="0">
              <a:solidFill>
                <a:schemeClr val="bg1"/>
              </a:solidFill>
              <a:latin typeface="Arial"/>
              <a:ea typeface="ＭＳ Ｐゴシック" charset="0"/>
              <a:cs typeface="Arial"/>
              <a:sym typeface="Arial" charset="0"/>
            </a:endParaRPr>
          </a:p>
          <a:p>
            <a:pPr marL="192024" indent="-192024">
              <a:lnSpc>
                <a:spcPts val="2200"/>
              </a:lnSpc>
              <a:spcAft>
                <a:spcPts val="1200"/>
              </a:spcAft>
              <a:buFont typeface="Arial"/>
              <a:buChar char="•"/>
            </a:pPr>
            <a:r>
              <a:rPr lang="en-US" sz="1700" dirty="0">
                <a:solidFill>
                  <a:schemeClr val="bg1"/>
                </a:solidFill>
                <a:latin typeface="Arial"/>
                <a:ea typeface="ＭＳ Ｐゴシック" charset="0"/>
                <a:cs typeface="Arial"/>
                <a:sym typeface="Arial" charset="0"/>
              </a:rPr>
              <a:t>All the details and options for point-of-sale terminals and other hardware you </a:t>
            </a:r>
            <a:r>
              <a:rPr lang="en-US" sz="1700" dirty="0" smtClean="0">
                <a:solidFill>
                  <a:schemeClr val="bg1"/>
                </a:solidFill>
                <a:latin typeface="Arial"/>
                <a:ea typeface="ＭＳ Ｐゴシック" charset="0"/>
                <a:cs typeface="Arial"/>
                <a:sym typeface="Arial" charset="0"/>
              </a:rPr>
              <a:t/>
            </a:r>
            <a:br>
              <a:rPr lang="en-US" sz="1700" dirty="0" smtClean="0">
                <a:solidFill>
                  <a:schemeClr val="bg1"/>
                </a:solidFill>
                <a:latin typeface="Arial"/>
                <a:ea typeface="ＭＳ Ｐゴシック" charset="0"/>
                <a:cs typeface="Arial"/>
                <a:sym typeface="Arial" charset="0"/>
              </a:rPr>
            </a:br>
            <a:r>
              <a:rPr lang="en-US" sz="1700" dirty="0" smtClean="0">
                <a:solidFill>
                  <a:schemeClr val="bg1"/>
                </a:solidFill>
                <a:latin typeface="Arial"/>
                <a:ea typeface="ＭＳ Ｐゴシック" charset="0"/>
                <a:cs typeface="Arial"/>
                <a:sym typeface="Arial" charset="0"/>
              </a:rPr>
              <a:t>may </a:t>
            </a:r>
            <a:r>
              <a:rPr lang="en-US" sz="1700" dirty="0">
                <a:solidFill>
                  <a:schemeClr val="bg1"/>
                </a:solidFill>
                <a:latin typeface="Arial"/>
                <a:ea typeface="ＭＳ Ｐゴシック" charset="0"/>
                <a:cs typeface="Arial"/>
                <a:sym typeface="Arial" charset="0"/>
              </a:rPr>
              <a:t>lease, rent or buy.</a:t>
            </a:r>
          </a:p>
        </p:txBody>
      </p:sp>
      <p:sp>
        <p:nvSpPr>
          <p:cNvPr id="12" name="Rectangle 3"/>
          <p:cNvSpPr>
            <a:spLocks/>
          </p:cNvSpPr>
          <p:nvPr/>
        </p:nvSpPr>
        <p:spPr bwMode="auto">
          <a:xfrm>
            <a:off x="457201" y="1501456"/>
            <a:ext cx="8347958" cy="1261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wrap="square" lIns="0" tIns="0" rIns="0" bIns="0" anchor="b" anchorCtr="0">
            <a:spAutoFit/>
          </a:bodyPr>
          <a:lstStyle/>
          <a:p>
            <a:pPr>
              <a:lnSpc>
                <a:spcPts val="4800"/>
              </a:lnSpc>
            </a:pPr>
            <a:r>
              <a:rPr lang="en-US" sz="5000" b="1" dirty="0" smtClean="0">
                <a:solidFill>
                  <a:srgbClr val="F9A225"/>
                </a:solidFill>
                <a:latin typeface="Arial" charset="0"/>
                <a:ea typeface="ＭＳ Ｐゴシック" charset="0"/>
                <a:cs typeface="Arial" charset="0"/>
                <a:sym typeface="Arial" charset="0"/>
              </a:rPr>
              <a:t>Solution: </a:t>
            </a:r>
          </a:p>
          <a:p>
            <a:pPr>
              <a:lnSpc>
                <a:spcPts val="2500"/>
              </a:lnSpc>
            </a:pPr>
            <a:r>
              <a:rPr lang="en-US" sz="2100" b="1" dirty="0">
                <a:solidFill>
                  <a:srgbClr val="FFFFFF"/>
                </a:solidFill>
                <a:latin typeface="Arial" charset="0"/>
                <a:ea typeface="ＭＳ Ｐゴシック" charset="0"/>
                <a:cs typeface="Arial" charset="0"/>
                <a:sym typeface="Arial" charset="0"/>
              </a:rPr>
              <a:t>Small businesses should get a clear written summary of a contract before entering into an </a:t>
            </a:r>
            <a:r>
              <a:rPr lang="en-US" sz="2100" b="1" dirty="0" smtClean="0">
                <a:solidFill>
                  <a:srgbClr val="FFFFFF"/>
                </a:solidFill>
                <a:latin typeface="Arial" charset="0"/>
                <a:ea typeface="ＭＳ Ｐゴシック" charset="0"/>
                <a:cs typeface="Arial" charset="0"/>
                <a:sym typeface="Arial" charset="0"/>
              </a:rPr>
              <a:t>agreement.</a:t>
            </a:r>
            <a:endParaRPr lang="en-US" sz="2100" b="1" dirty="0">
              <a:solidFill>
                <a:srgbClr val="FFFFFF"/>
              </a:solidFill>
              <a:latin typeface="Arial" charset="0"/>
              <a:ea typeface="ＭＳ Ｐゴシック" charset="0"/>
              <a:cs typeface="Arial" charset="0"/>
              <a:sym typeface="Arial"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111580713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8" name="Rectangle 3"/>
          <p:cNvSpPr>
            <a:spLocks/>
          </p:cNvSpPr>
          <p:nvPr/>
        </p:nvSpPr>
        <p:spPr bwMode="auto">
          <a:xfrm>
            <a:off x="457201" y="1900904"/>
            <a:ext cx="5779392" cy="862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b" anchorCtr="0"/>
          <a:lstStyle/>
          <a:p>
            <a:pPr>
              <a:lnSpc>
                <a:spcPts val="4800"/>
              </a:lnSpc>
            </a:pPr>
            <a:r>
              <a:rPr lang="en-US" sz="5000" b="1" dirty="0" smtClean="0">
                <a:solidFill>
                  <a:srgbClr val="F9A225"/>
                </a:solidFill>
                <a:latin typeface="Arial" charset="0"/>
                <a:ea typeface="ＭＳ Ｐゴシック" charset="0"/>
                <a:cs typeface="Arial" charset="0"/>
                <a:sym typeface="Arial" charset="0"/>
              </a:rPr>
              <a:t>Problem</a:t>
            </a:r>
            <a:endParaRPr lang="en-US" sz="5000" b="1" dirty="0">
              <a:solidFill>
                <a:srgbClr val="F9A225"/>
              </a:solidFill>
              <a:latin typeface="Arial" charset="0"/>
              <a:ea typeface="ＭＳ Ｐゴシック" charset="0"/>
              <a:cs typeface="Arial" charset="0"/>
              <a:sym typeface="Arial" charset="0"/>
            </a:endParaRPr>
          </a:p>
        </p:txBody>
      </p:sp>
      <p:sp>
        <p:nvSpPr>
          <p:cNvPr id="19" name="Rectangle 2"/>
          <p:cNvSpPr>
            <a:spLocks/>
          </p:cNvSpPr>
          <p:nvPr/>
        </p:nvSpPr>
        <p:spPr bwMode="auto">
          <a:xfrm>
            <a:off x="457201" y="3108960"/>
            <a:ext cx="8004036" cy="1629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Autofit/>
          </a:bodyPr>
          <a:lstStyle/>
          <a:p>
            <a:pPr>
              <a:lnSpc>
                <a:spcPts val="2200"/>
              </a:lnSpc>
            </a:pPr>
            <a:r>
              <a:rPr lang="en-US" sz="2100" b="1" dirty="0">
                <a:solidFill>
                  <a:schemeClr val="bg1"/>
                </a:solidFill>
                <a:latin typeface="Arial"/>
                <a:ea typeface="ＭＳ Ｐゴシック" charset="0"/>
                <a:cs typeface="Arial"/>
                <a:sym typeface="Arial" charset="0"/>
              </a:rPr>
              <a:t>“Processors can add fees at any time, </a:t>
            </a:r>
            <a:r>
              <a:rPr lang="en-US" sz="2100" b="1" dirty="0" smtClean="0">
                <a:solidFill>
                  <a:schemeClr val="bg1"/>
                </a:solidFill>
                <a:latin typeface="Arial"/>
                <a:ea typeface="ＭＳ Ｐゴシック" charset="0"/>
                <a:cs typeface="Arial"/>
                <a:sym typeface="Arial" charset="0"/>
              </a:rPr>
              <a:t>but I </a:t>
            </a:r>
            <a:r>
              <a:rPr lang="en-US" sz="2100" b="1" dirty="0">
                <a:solidFill>
                  <a:schemeClr val="bg1"/>
                </a:solidFill>
                <a:latin typeface="Arial"/>
                <a:ea typeface="ＭＳ Ｐゴシック" charset="0"/>
                <a:cs typeface="Arial"/>
                <a:sym typeface="Arial" charset="0"/>
              </a:rPr>
              <a:t>am stuck in a long-term contract.”</a:t>
            </a:r>
          </a:p>
        </p:txBody>
      </p:sp>
      <p:pic>
        <p:nvPicPr>
          <p:cNvPr id="20" name="Picture 19"/>
          <p:cNvPicPr>
            <a:picLocks noChangeAspect="1"/>
          </p:cNvPicPr>
          <p:nvPr/>
        </p:nvPicPr>
        <p:blipFill>
          <a:blip r:embed="rId3"/>
          <a:stretch>
            <a:fillRect/>
          </a:stretch>
        </p:blipFill>
        <p:spPr>
          <a:xfrm>
            <a:off x="6869027" y="971726"/>
            <a:ext cx="1257300" cy="16891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199045246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1" name="Rectangle 2"/>
          <p:cNvSpPr>
            <a:spLocks/>
          </p:cNvSpPr>
          <p:nvPr/>
        </p:nvSpPr>
        <p:spPr bwMode="auto">
          <a:xfrm>
            <a:off x="457201" y="3108960"/>
            <a:ext cx="8004036" cy="1714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spAutoFit/>
          </a:bodyPr>
          <a:lstStyle/>
          <a:p>
            <a:pPr marL="192024" indent="-192024">
              <a:lnSpc>
                <a:spcPts val="2200"/>
              </a:lnSpc>
              <a:spcAft>
                <a:spcPts val="1200"/>
              </a:spcAft>
              <a:buFont typeface="Arial"/>
              <a:buChar char="•"/>
            </a:pPr>
            <a:r>
              <a:rPr lang="en-US" sz="1700" dirty="0" smtClean="0">
                <a:solidFill>
                  <a:schemeClr val="bg1"/>
                </a:solidFill>
                <a:latin typeface="Arial"/>
                <a:ea typeface="ＭＳ Ｐゴシック" charset="0"/>
                <a:cs typeface="Arial"/>
                <a:sym typeface="Arial" charset="0"/>
              </a:rPr>
              <a:t>You </a:t>
            </a:r>
            <a:r>
              <a:rPr lang="en-US" sz="1700" dirty="0">
                <a:solidFill>
                  <a:schemeClr val="bg1"/>
                </a:solidFill>
                <a:latin typeface="Arial"/>
                <a:ea typeface="ＭＳ Ｐゴシック" charset="0"/>
                <a:cs typeface="Arial"/>
                <a:sym typeface="Arial" charset="0"/>
              </a:rPr>
              <a:t>aren’t trapped in a contract that has added expenses you didn’t agree to.</a:t>
            </a:r>
          </a:p>
          <a:p>
            <a:pPr marL="192024" indent="-192024">
              <a:lnSpc>
                <a:spcPts val="2200"/>
              </a:lnSpc>
              <a:spcAft>
                <a:spcPts val="1200"/>
              </a:spcAft>
              <a:buFont typeface="Arial"/>
              <a:buChar char="•"/>
            </a:pPr>
            <a:r>
              <a:rPr lang="en-US" sz="1700" dirty="0" smtClean="0">
                <a:solidFill>
                  <a:schemeClr val="bg1"/>
                </a:solidFill>
                <a:latin typeface="Arial"/>
                <a:ea typeface="ＭＳ Ｐゴシック" charset="0"/>
                <a:cs typeface="Arial"/>
                <a:sym typeface="Arial" charset="0"/>
              </a:rPr>
              <a:t>You </a:t>
            </a:r>
            <a:r>
              <a:rPr lang="en-US" sz="1700" dirty="0">
                <a:solidFill>
                  <a:schemeClr val="bg1"/>
                </a:solidFill>
                <a:latin typeface="Arial"/>
                <a:ea typeface="ＭＳ Ｐゴシック" charset="0"/>
                <a:cs typeface="Arial"/>
                <a:sym typeface="Arial" charset="0"/>
              </a:rPr>
              <a:t>can also terminate if fees are added without 30 days advanced notice.</a:t>
            </a:r>
          </a:p>
          <a:p>
            <a:pPr marL="192024" indent="-192024">
              <a:lnSpc>
                <a:spcPts val="2200"/>
              </a:lnSpc>
              <a:spcAft>
                <a:spcPts val="1200"/>
              </a:spcAft>
              <a:buFont typeface="Arial"/>
              <a:buChar char="•"/>
            </a:pPr>
            <a:r>
              <a:rPr lang="en-US" sz="1700" dirty="0" smtClean="0">
                <a:solidFill>
                  <a:schemeClr val="bg1"/>
                </a:solidFill>
                <a:latin typeface="Arial"/>
                <a:ea typeface="ＭＳ Ｐゴシック" charset="0"/>
                <a:cs typeface="Arial"/>
                <a:sym typeface="Arial" charset="0"/>
              </a:rPr>
              <a:t>At </a:t>
            </a:r>
            <a:r>
              <a:rPr lang="en-US" sz="1700" dirty="0">
                <a:solidFill>
                  <a:schemeClr val="bg1"/>
                </a:solidFill>
                <a:latin typeface="Arial"/>
                <a:ea typeface="ＭＳ Ｐゴシック" charset="0"/>
                <a:cs typeface="Arial"/>
                <a:sym typeface="Arial" charset="0"/>
              </a:rPr>
              <a:t>any time during your contract, you can request a rate review if you feel that your needs have changed. While processors might not change your rate after a review, you have the right to request </a:t>
            </a:r>
            <a:r>
              <a:rPr lang="en-US" sz="1700" dirty="0" smtClean="0">
                <a:solidFill>
                  <a:schemeClr val="bg1"/>
                </a:solidFill>
                <a:latin typeface="Arial"/>
                <a:ea typeface="ＭＳ Ｐゴシック" charset="0"/>
                <a:cs typeface="Arial"/>
                <a:sym typeface="Arial" charset="0"/>
              </a:rPr>
              <a:t>one.</a:t>
            </a:r>
            <a:endParaRPr lang="en-US" sz="1700" dirty="0">
              <a:solidFill>
                <a:schemeClr val="bg1"/>
              </a:solidFill>
              <a:latin typeface="Arial"/>
              <a:ea typeface="ＭＳ Ｐゴシック" charset="0"/>
              <a:cs typeface="Arial"/>
              <a:sym typeface="Arial" charset="0"/>
            </a:endParaRPr>
          </a:p>
        </p:txBody>
      </p:sp>
      <p:sp>
        <p:nvSpPr>
          <p:cNvPr id="12" name="Rectangle 3"/>
          <p:cNvSpPr>
            <a:spLocks/>
          </p:cNvSpPr>
          <p:nvPr/>
        </p:nvSpPr>
        <p:spPr bwMode="auto">
          <a:xfrm>
            <a:off x="457201" y="1501456"/>
            <a:ext cx="8347958" cy="12618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wrap="square" lIns="0" tIns="0" rIns="0" bIns="0" anchor="b" anchorCtr="0">
            <a:spAutoFit/>
          </a:bodyPr>
          <a:lstStyle/>
          <a:p>
            <a:pPr>
              <a:lnSpc>
                <a:spcPts val="4800"/>
              </a:lnSpc>
            </a:pPr>
            <a:r>
              <a:rPr lang="en-US" sz="5000" b="1" dirty="0" smtClean="0">
                <a:solidFill>
                  <a:srgbClr val="F9A225"/>
                </a:solidFill>
                <a:latin typeface="Arial" charset="0"/>
                <a:ea typeface="ＭＳ Ｐゴシック" charset="0"/>
                <a:cs typeface="Arial" charset="0"/>
                <a:sym typeface="Arial" charset="0"/>
              </a:rPr>
              <a:t>Solution: </a:t>
            </a:r>
          </a:p>
          <a:p>
            <a:pPr>
              <a:lnSpc>
                <a:spcPts val="2500"/>
              </a:lnSpc>
            </a:pPr>
            <a:r>
              <a:rPr lang="en-US" sz="2100" b="1" dirty="0">
                <a:solidFill>
                  <a:srgbClr val="FFFFFF"/>
                </a:solidFill>
                <a:latin typeface="Arial" charset="0"/>
                <a:ea typeface="ＭＳ Ｐゴシック" charset="0"/>
                <a:cs typeface="Arial" charset="0"/>
                <a:sym typeface="Arial" charset="0"/>
              </a:rPr>
              <a:t>You have the right to terminate without penalty if new fees are added in your MasterCard agreement.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9626392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2" name="Rectangle 3"/>
          <p:cNvSpPr>
            <a:spLocks/>
          </p:cNvSpPr>
          <p:nvPr/>
        </p:nvSpPr>
        <p:spPr bwMode="auto">
          <a:xfrm>
            <a:off x="457201" y="1900904"/>
            <a:ext cx="5779392" cy="8624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lIns="0" tIns="0" rIns="0" bIns="0" anchor="b" anchorCtr="0"/>
          <a:lstStyle/>
          <a:p>
            <a:pPr>
              <a:lnSpc>
                <a:spcPts val="4800"/>
              </a:lnSpc>
            </a:pPr>
            <a:r>
              <a:rPr lang="en-US" sz="5000" b="1" dirty="0" smtClean="0">
                <a:solidFill>
                  <a:srgbClr val="F9A225"/>
                </a:solidFill>
                <a:latin typeface="Arial" charset="0"/>
                <a:ea typeface="ＭＳ Ｐゴシック" charset="0"/>
                <a:cs typeface="Arial" charset="0"/>
                <a:sym typeface="Arial" charset="0"/>
              </a:rPr>
              <a:t>Problem</a:t>
            </a:r>
            <a:endParaRPr lang="en-US" sz="5000" b="1" dirty="0">
              <a:solidFill>
                <a:srgbClr val="F9A225"/>
              </a:solidFill>
              <a:latin typeface="Arial" charset="0"/>
              <a:ea typeface="ＭＳ Ｐゴシック" charset="0"/>
              <a:cs typeface="Arial" charset="0"/>
              <a:sym typeface="Arial" charset="0"/>
            </a:endParaRPr>
          </a:p>
        </p:txBody>
      </p:sp>
      <p:sp>
        <p:nvSpPr>
          <p:cNvPr id="13" name="Rectangle 2"/>
          <p:cNvSpPr>
            <a:spLocks/>
          </p:cNvSpPr>
          <p:nvPr/>
        </p:nvSpPr>
        <p:spPr bwMode="auto">
          <a:xfrm>
            <a:off x="457201" y="3108960"/>
            <a:ext cx="8004036" cy="1629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noAutofit/>
          </a:bodyPr>
          <a:lstStyle/>
          <a:p>
            <a:pPr>
              <a:lnSpc>
                <a:spcPts val="2200"/>
              </a:lnSpc>
            </a:pPr>
            <a:r>
              <a:rPr lang="en-US" sz="2100" b="1" dirty="0">
                <a:solidFill>
                  <a:schemeClr val="bg1"/>
                </a:solidFill>
                <a:latin typeface="Arial"/>
                <a:ea typeface="ＭＳ Ｐゴシック" charset="0"/>
                <a:cs typeface="Arial"/>
                <a:sym typeface="Arial" charset="0"/>
              </a:rPr>
              <a:t>“I get a monthly statement that seems to change every </a:t>
            </a:r>
            <a:r>
              <a:rPr lang="en-US" sz="2100" b="1" dirty="0" smtClean="0">
                <a:solidFill>
                  <a:schemeClr val="bg1"/>
                </a:solidFill>
                <a:latin typeface="Arial"/>
                <a:ea typeface="ＭＳ Ｐゴシック" charset="0"/>
                <a:cs typeface="Arial"/>
                <a:sym typeface="Arial" charset="0"/>
              </a:rPr>
              <a:t>month — especially </a:t>
            </a:r>
            <a:r>
              <a:rPr lang="en-US" sz="2100" b="1" dirty="0">
                <a:solidFill>
                  <a:schemeClr val="bg1"/>
                </a:solidFill>
                <a:latin typeface="Arial"/>
                <a:ea typeface="ＭＳ Ｐゴシック" charset="0"/>
                <a:cs typeface="Arial"/>
                <a:sym typeface="Arial" charset="0"/>
              </a:rPr>
              <a:t>the merchant discount rate.”</a:t>
            </a:r>
          </a:p>
        </p:txBody>
      </p:sp>
      <p:pic>
        <p:nvPicPr>
          <p:cNvPr id="14" name="Picture 13"/>
          <p:cNvPicPr>
            <a:picLocks noChangeAspect="1"/>
          </p:cNvPicPr>
          <p:nvPr/>
        </p:nvPicPr>
        <p:blipFill>
          <a:blip r:embed="rId3"/>
          <a:stretch>
            <a:fillRect/>
          </a:stretch>
        </p:blipFill>
        <p:spPr>
          <a:xfrm>
            <a:off x="6869027" y="971726"/>
            <a:ext cx="1257300" cy="16891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7635425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360169" y="2928481"/>
            <a:ext cx="8444990" cy="0"/>
          </a:xfrm>
          <a:prstGeom prst="line">
            <a:avLst/>
          </a:prstGeom>
          <a:ln cap="rnd">
            <a:solidFill>
              <a:srgbClr val="6EBC29"/>
            </a:solidFill>
            <a:prstDash val="sysDot"/>
          </a:ln>
          <a:effectLst/>
        </p:spPr>
        <p:style>
          <a:lnRef idx="2">
            <a:schemeClr val="accent1"/>
          </a:lnRef>
          <a:fillRef idx="0">
            <a:schemeClr val="accent1"/>
          </a:fillRef>
          <a:effectRef idx="1">
            <a:schemeClr val="accent1"/>
          </a:effectRef>
          <a:fontRef idx="minor">
            <a:schemeClr val="tx1"/>
          </a:fontRef>
        </p:style>
      </p:cxnSp>
      <p:sp>
        <p:nvSpPr>
          <p:cNvPr id="11" name="Rectangle 2"/>
          <p:cNvSpPr>
            <a:spLocks/>
          </p:cNvSpPr>
          <p:nvPr/>
        </p:nvSpPr>
        <p:spPr bwMode="auto">
          <a:xfrm>
            <a:off x="457201" y="3108960"/>
            <a:ext cx="8004036" cy="1561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nchor="t" anchorCtr="0">
            <a:spAutoFit/>
          </a:bodyPr>
          <a:lstStyle/>
          <a:p>
            <a:pPr marL="192024" indent="-192024">
              <a:lnSpc>
                <a:spcPts val="2200"/>
              </a:lnSpc>
              <a:spcAft>
                <a:spcPts val="1200"/>
              </a:spcAft>
              <a:buFont typeface="Arial"/>
              <a:buChar char="•"/>
            </a:pPr>
            <a:r>
              <a:rPr lang="en-US" sz="1700" dirty="0" smtClean="0">
                <a:solidFill>
                  <a:schemeClr val="bg1"/>
                </a:solidFill>
                <a:latin typeface="Arial"/>
                <a:ea typeface="ＭＳ Ｐゴシック" charset="0"/>
                <a:cs typeface="Arial"/>
                <a:sym typeface="Arial" charset="0"/>
              </a:rPr>
              <a:t>You </a:t>
            </a:r>
            <a:r>
              <a:rPr lang="en-US" sz="1700" dirty="0">
                <a:solidFill>
                  <a:schemeClr val="bg1"/>
                </a:solidFill>
                <a:latin typeface="Arial"/>
                <a:ea typeface="ＭＳ Ｐゴシック" charset="0"/>
                <a:cs typeface="Arial"/>
                <a:sym typeface="Arial" charset="0"/>
              </a:rPr>
              <a:t>see the baseline costs clearly so that you can adapt any business processes to lower future costs (how and when you submit transactions, capturing more details for card-not-present transactions, etc.)</a:t>
            </a:r>
            <a:r>
              <a:rPr lang="en-US" sz="1700" dirty="0" smtClean="0">
                <a:solidFill>
                  <a:schemeClr val="bg1"/>
                </a:solidFill>
                <a:latin typeface="Arial"/>
                <a:ea typeface="ＭＳ Ｐゴシック" charset="0"/>
                <a:cs typeface="Arial"/>
                <a:sym typeface="Arial" charset="0"/>
              </a:rPr>
              <a:t>.</a:t>
            </a:r>
            <a:endParaRPr lang="en-US" sz="1700" dirty="0">
              <a:solidFill>
                <a:schemeClr val="bg1"/>
              </a:solidFill>
              <a:latin typeface="Arial"/>
              <a:ea typeface="ＭＳ Ｐゴシック" charset="0"/>
              <a:cs typeface="Arial"/>
              <a:sym typeface="Arial" charset="0"/>
            </a:endParaRPr>
          </a:p>
          <a:p>
            <a:pPr marL="192024" indent="-192024">
              <a:lnSpc>
                <a:spcPts val="2200"/>
              </a:lnSpc>
              <a:spcAft>
                <a:spcPts val="1200"/>
              </a:spcAft>
              <a:buFont typeface="Arial"/>
              <a:buChar char="•"/>
            </a:pPr>
            <a:r>
              <a:rPr lang="en-US" sz="1700" dirty="0">
                <a:solidFill>
                  <a:schemeClr val="bg1"/>
                </a:solidFill>
                <a:latin typeface="Arial"/>
                <a:ea typeface="ＭＳ Ｐゴシック" charset="0"/>
                <a:cs typeface="Arial"/>
                <a:sym typeface="Arial" charset="0"/>
              </a:rPr>
              <a:t>A clear understanding of the baseline costs helps you seek and </a:t>
            </a:r>
            <a:r>
              <a:rPr lang="en-US" sz="1700" dirty="0" smtClean="0">
                <a:solidFill>
                  <a:schemeClr val="bg1"/>
                </a:solidFill>
                <a:latin typeface="Arial"/>
                <a:ea typeface="ＭＳ Ｐゴシック" charset="0"/>
                <a:cs typeface="Arial"/>
                <a:sym typeface="Arial" charset="0"/>
              </a:rPr>
              <a:t>negotiate </a:t>
            </a:r>
            <a:r>
              <a:rPr lang="en-US" sz="1700" dirty="0">
                <a:solidFill>
                  <a:schemeClr val="bg1"/>
                </a:solidFill>
                <a:latin typeface="Arial"/>
                <a:ea typeface="ＭＳ Ｐゴシック" charset="0"/>
                <a:cs typeface="Arial"/>
                <a:sym typeface="Arial" charset="0"/>
              </a:rPr>
              <a:t>for pricing models and processing partners that are the </a:t>
            </a:r>
            <a:r>
              <a:rPr lang="en-US" sz="1700" dirty="0" smtClean="0">
                <a:solidFill>
                  <a:schemeClr val="bg1"/>
                </a:solidFill>
                <a:latin typeface="Arial"/>
                <a:ea typeface="ＭＳ Ｐゴシック" charset="0"/>
                <a:cs typeface="Arial"/>
                <a:sym typeface="Arial" charset="0"/>
              </a:rPr>
              <a:t>best </a:t>
            </a:r>
            <a:r>
              <a:rPr lang="en-US" sz="1700" dirty="0">
                <a:solidFill>
                  <a:schemeClr val="bg1"/>
                </a:solidFill>
                <a:latin typeface="Arial"/>
                <a:ea typeface="ＭＳ Ｐゴシック" charset="0"/>
                <a:cs typeface="Arial"/>
                <a:sym typeface="Arial" charset="0"/>
              </a:rPr>
              <a:t>fit and value.</a:t>
            </a:r>
          </a:p>
        </p:txBody>
      </p:sp>
      <p:sp>
        <p:nvSpPr>
          <p:cNvPr id="12" name="Rectangle 3"/>
          <p:cNvSpPr>
            <a:spLocks/>
          </p:cNvSpPr>
          <p:nvPr/>
        </p:nvSpPr>
        <p:spPr bwMode="auto">
          <a:xfrm>
            <a:off x="457201" y="1459137"/>
            <a:ext cx="8347958" cy="1304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chemeClr val="tx1"/>
                </a:solidFill>
                <a:round/>
                <a:headEnd type="none" w="med" len="med"/>
                <a:tailEnd type="none" w="med" len="med"/>
              </a14:hiddenLine>
            </a:ext>
          </a:extLst>
        </p:spPr>
        <p:txBody>
          <a:bodyPr wrap="square" lIns="0" tIns="0" rIns="0" bIns="0" anchor="b" anchorCtr="0">
            <a:spAutoFit/>
          </a:bodyPr>
          <a:lstStyle/>
          <a:p>
            <a:pPr>
              <a:lnSpc>
                <a:spcPts val="4800"/>
              </a:lnSpc>
            </a:pPr>
            <a:r>
              <a:rPr lang="en-US" sz="5000" b="1" dirty="0" smtClean="0">
                <a:solidFill>
                  <a:srgbClr val="F9A225"/>
                </a:solidFill>
                <a:latin typeface="Arial" charset="0"/>
                <a:ea typeface="ＭＳ Ｐゴシック" charset="0"/>
                <a:cs typeface="Arial" charset="0"/>
                <a:sym typeface="Arial" charset="0"/>
              </a:rPr>
              <a:t>Solution: </a:t>
            </a:r>
          </a:p>
          <a:p>
            <a:pPr>
              <a:lnSpc>
                <a:spcPts val="2500"/>
              </a:lnSpc>
            </a:pPr>
            <a:r>
              <a:rPr lang="en-US" sz="2100" b="1" dirty="0">
                <a:solidFill>
                  <a:schemeClr val="bg1"/>
                </a:solidFill>
                <a:latin typeface="Arial" charset="0"/>
                <a:ea typeface="ＭＳ Ｐゴシック" charset="0"/>
                <a:cs typeface="Arial" charset="0"/>
                <a:sym typeface="Arial" charset="0"/>
              </a:rPr>
              <a:t>Monthly statements provide clear and detailed explanations of how the merchant discount rate was calculated for that </a:t>
            </a:r>
            <a:r>
              <a:rPr lang="en-US" sz="2100" b="1" dirty="0" smtClean="0">
                <a:solidFill>
                  <a:schemeClr val="bg1"/>
                </a:solidFill>
                <a:latin typeface="Arial" charset="0"/>
                <a:ea typeface="ＭＳ Ｐゴシック" charset="0"/>
                <a:cs typeface="Arial" charset="0"/>
                <a:sym typeface="Arial" charset="0"/>
              </a:rPr>
              <a:t>period.</a:t>
            </a:r>
            <a:endParaRPr lang="en-US" sz="2100" b="1" dirty="0">
              <a:solidFill>
                <a:schemeClr val="bg1"/>
              </a:solidFill>
              <a:latin typeface="Arial" charset="0"/>
              <a:ea typeface="ＭＳ Ｐゴシック" charset="0"/>
              <a:cs typeface="Arial" charset="0"/>
              <a:sym typeface="Arial"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86667" r="6117"/>
          <a:stretch/>
        </p:blipFill>
        <p:spPr>
          <a:xfrm>
            <a:off x="0" y="5943600"/>
            <a:ext cx="8584682" cy="914400"/>
          </a:xfrm>
          <a:prstGeom prst="rect">
            <a:avLst/>
          </a:prstGeom>
        </p:spPr>
      </p:pic>
    </p:spTree>
    <p:extLst>
      <p:ext uri="{BB962C8B-B14F-4D97-AF65-F5344CB8AC3E}">
        <p14:creationId xmlns:p14="http://schemas.microsoft.com/office/powerpoint/2010/main" val="175668305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Custom 1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EBC29"/>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794</Words>
  <Application>Microsoft Macintosh PowerPoint</Application>
  <PresentationFormat>On-screen Show (4:3)</PresentationFormat>
  <Paragraphs>77</Paragraphs>
  <Slides>15</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Calibri</vt:lpstr>
      <vt:lpstr>Helvetica</vt:lpstr>
      <vt:lpstr>ＭＳ Ｐゴシック</vt:lpstr>
      <vt:lpstr>Arial</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Kierra Tobiere</dc:creator>
  <cp:lastModifiedBy>Sarah Bingol</cp:lastModifiedBy>
  <cp:revision>8</cp:revision>
  <dcterms:created xsi:type="dcterms:W3CDTF">2016-05-24T13:40:52Z</dcterms:created>
  <dcterms:modified xsi:type="dcterms:W3CDTF">2016-10-27T14:57:11Z</dcterms:modified>
</cp:coreProperties>
</file>