
<file path=[Content_Types].xml><?xml version="1.0" encoding="utf-8"?>
<Types xmlns="http://schemas.openxmlformats.org/package/2006/content-types">
  <Default Extension="xml" ContentType="application/xml"/>
  <Default Extension="jpg" ContentType="image/jpeg"/>
  <Default Extension="jpeg" ContentType="image/jpeg"/>
  <Default Extension="emf" ContentType="image/x-emf"/>
  <Default Extension="rels" ContentType="application/vnd.openxmlformats-package.relationships+xml"/>
  <Default Extension="vml" ContentType="application/vnd.openxmlformats-officedocument.vmlDrawing"/>
  <Default Extension="xls" ContentType="application/vnd.ms-excel"/>
  <Default Extension="bin" ContentType="application/vnd.openxmlformats-officedocument.oleObject"/>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56" r:id="rId2"/>
  </p:sldMasterIdLst>
  <p:notesMasterIdLst>
    <p:notesMasterId r:id="rId17"/>
  </p:notesMasterIdLst>
  <p:handoutMasterIdLst>
    <p:handoutMasterId r:id="rId18"/>
  </p:handoutMasterIdLst>
  <p:sldIdLst>
    <p:sldId id="301" r:id="rId3"/>
    <p:sldId id="364" r:id="rId4"/>
    <p:sldId id="365" r:id="rId5"/>
    <p:sldId id="271" r:id="rId6"/>
    <p:sldId id="377" r:id="rId7"/>
    <p:sldId id="333" r:id="rId8"/>
    <p:sldId id="261" r:id="rId9"/>
    <p:sldId id="375" r:id="rId10"/>
    <p:sldId id="374" r:id="rId11"/>
    <p:sldId id="332" r:id="rId12"/>
    <p:sldId id="326" r:id="rId13"/>
    <p:sldId id="366" r:id="rId14"/>
    <p:sldId id="376" r:id="rId15"/>
    <p:sldId id="363" r:id="rId1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83">
          <p15:clr>
            <a:srgbClr val="A4A3A4"/>
          </p15:clr>
        </p15:guide>
        <p15:guide id="2" pos="1255">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rah Hutchinson" initials="SH" lastIdx="6" clrIdx="0"/>
  <p:cmAuthor id="1" name="Jon Rosborough" initials="JR" lastIdx="4" clrIdx="1"/>
  <p:cmAuthor id="2" name="Rich Neimand" initials="RN" lastIdx="2" clrIdx="2"/>
  <p:cmAuthor id="3" name="Dave Clayton" initials="" lastIdx="1" clrIdx="3"/>
  <p:cmAuthor id="4" name="Sara White-Delehoy" initials="" lastIdx="3" clrIdx="4"/>
</p:cmAuthorLst>
</file>

<file path=ppt/presProps.xml><?xml version="1.0" encoding="utf-8"?>
<p:presentationPr xmlns:a="http://schemas.openxmlformats.org/drawingml/2006/main" xmlns:r="http://schemas.openxmlformats.org/officeDocument/2006/relationships" xmlns:p="http://schemas.openxmlformats.org/presentationml/2006/main">
  <p:prnPr prnWhat="notes"/>
  <p:clrMru>
    <a:srgbClr val="50832E"/>
    <a:srgbClr val="F8A432"/>
    <a:srgbClr val="548737"/>
    <a:srgbClr val="F9A225"/>
    <a:srgbClr val="6EBC2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49"/>
    <p:restoredTop sz="83964" autoAdjust="0"/>
  </p:normalViewPr>
  <p:slideViewPr>
    <p:cSldViewPr snapToGrid="0" snapToObjects="1">
      <p:cViewPr>
        <p:scale>
          <a:sx n="134" d="100"/>
          <a:sy n="134" d="100"/>
        </p:scale>
        <p:origin x="864" y="-1072"/>
      </p:cViewPr>
      <p:guideLst>
        <p:guide orient="horz" pos="3383"/>
        <p:guide pos="1255"/>
      </p:guideLst>
    </p:cSldViewPr>
  </p:slideViewPr>
  <p:notesTextViewPr>
    <p:cViewPr>
      <p:scale>
        <a:sx n="100" d="100"/>
        <a:sy n="100" d="100"/>
      </p:scale>
      <p:origin x="0" y="0"/>
    </p:cViewPr>
  </p:notesTextViewPr>
  <p:sorterViewPr>
    <p:cViewPr>
      <p:scale>
        <a:sx n="180" d="100"/>
        <a:sy n="180"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20" Type="http://schemas.openxmlformats.org/officeDocument/2006/relationships/presProps" Target="presProps.xml"/><Relationship Id="rId21" Type="http://schemas.openxmlformats.org/officeDocument/2006/relationships/viewProps" Target="viewProps.xml"/><Relationship Id="rId22" Type="http://schemas.openxmlformats.org/officeDocument/2006/relationships/theme" Target="theme/theme1.xml"/><Relationship Id="rId23" Type="http://schemas.openxmlformats.org/officeDocument/2006/relationships/tableStyles" Target="tableStyles.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notesMaster" Target="notesMasters/notesMaster1.xml"/><Relationship Id="rId18" Type="http://schemas.openxmlformats.org/officeDocument/2006/relationships/handoutMaster" Target="handoutMasters/handoutMaster1.xml"/><Relationship Id="rId19" Type="http://schemas.openxmlformats.org/officeDocument/2006/relationships/commentAuthors" Target="commentAuthors.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CDB4526-5CAA-E746-A212-547687CBC121}" type="datetimeFigureOut">
              <a:rPr lang="en-US" smtClean="0"/>
              <a:t>10/26/16</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5D663A3-5941-284C-B681-73F1A2F7A4DF}" type="slidenum">
              <a:rPr lang="en-US" smtClean="0"/>
              <a:t>‹#›</a:t>
            </a:fld>
            <a:endParaRPr lang="en-US" dirty="0"/>
          </a:p>
        </p:txBody>
      </p:sp>
    </p:spTree>
    <p:extLst>
      <p:ext uri="{BB962C8B-B14F-4D97-AF65-F5344CB8AC3E}">
        <p14:creationId xmlns:p14="http://schemas.microsoft.com/office/powerpoint/2010/main" val="39659928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4FB4E45-17B1-144D-9440-0596E203DC69}" type="datetimeFigureOut">
              <a:rPr lang="en-US" smtClean="0"/>
              <a:t>10/26/16</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6E580EA-9C05-B04C-A771-989F0A0CE54C}" type="slidenum">
              <a:rPr lang="en-US" smtClean="0"/>
              <a:t>‹#›</a:t>
            </a:fld>
            <a:endParaRPr lang="en-US" dirty="0"/>
          </a:p>
        </p:txBody>
      </p:sp>
    </p:spTree>
    <p:extLst>
      <p:ext uri="{BB962C8B-B14F-4D97-AF65-F5344CB8AC3E}">
        <p14:creationId xmlns:p14="http://schemas.microsoft.com/office/powerpoint/2010/main" val="381916368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a:buFont typeface="Arial"/>
              <a:buChar char="•"/>
            </a:pPr>
            <a:r>
              <a:rPr lang="en-US" dirty="0" smtClean="0"/>
              <a:t>MasterCard isn’t trying to sell you a card – we want to share the value of card technology for your business.</a:t>
            </a:r>
          </a:p>
          <a:p>
            <a:pPr marL="228600" indent="-228600">
              <a:buFont typeface="Arial"/>
              <a:buChar char="•"/>
            </a:pPr>
            <a:r>
              <a:rPr lang="en-US" dirty="0" smtClean="0"/>
              <a:t>Using card technology and electronic payments can help your start-up or small business compete with bigger operations in your hometown.</a:t>
            </a:r>
          </a:p>
          <a:p>
            <a:pPr marL="228600" indent="-228600">
              <a:buFont typeface="Arial"/>
              <a:buChar char="•"/>
            </a:pPr>
            <a:r>
              <a:rPr lang="en-US" dirty="0" smtClean="0"/>
              <a:t>Cards offer convenience, control, and security for both your business and your customers.</a:t>
            </a:r>
          </a:p>
          <a:p>
            <a:pPr marL="228600" indent="-228600">
              <a:buFont typeface="Arial"/>
              <a:buChar char="•"/>
            </a:pPr>
            <a:endParaRPr lang="en-US" dirty="0" smtClean="0"/>
          </a:p>
        </p:txBody>
      </p:sp>
      <p:sp>
        <p:nvSpPr>
          <p:cNvPr id="4" name="Slide Number Placeholder 3"/>
          <p:cNvSpPr>
            <a:spLocks noGrp="1"/>
          </p:cNvSpPr>
          <p:nvPr>
            <p:ph type="sldNum" sz="quarter" idx="10"/>
          </p:nvPr>
        </p:nvSpPr>
        <p:spPr/>
        <p:txBody>
          <a:bodyPr/>
          <a:lstStyle/>
          <a:p>
            <a:fld id="{1A28BAC8-31B2-5445-9C46-0ECADEF98C3F}" type="slidenum">
              <a:rPr lang="en-US" smtClean="0"/>
              <a:pPr/>
              <a:t>1</a:t>
            </a:fld>
            <a:endParaRPr lang="en-US" dirty="0"/>
          </a:p>
        </p:txBody>
      </p:sp>
    </p:spTree>
    <p:extLst>
      <p:ext uri="{BB962C8B-B14F-4D97-AF65-F5344CB8AC3E}">
        <p14:creationId xmlns:p14="http://schemas.microsoft.com/office/powerpoint/2010/main" val="10286749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indent="-171450">
              <a:buFont typeface="Arial"/>
              <a:buChar char="•"/>
            </a:pPr>
            <a:r>
              <a:rPr lang="en-US" sz="1200" b="0" i="0" u="none" strike="noStrike" kern="1200" baseline="0" dirty="0" smtClean="0">
                <a:solidFill>
                  <a:schemeClr val="tx1"/>
                </a:solidFill>
                <a:latin typeface="+mn-lt"/>
                <a:ea typeface="+mn-ea"/>
                <a:cs typeface="+mn-cs"/>
              </a:rPr>
              <a:t>Accepting electronic payments means that you also get access to state of the art accounting and management tools, like instant access to up-to-date account balances and statements, the ability to make online bill payments, and other tools to make your business more efficient.</a:t>
            </a:r>
          </a:p>
          <a:p>
            <a:pPr marL="628650" lvl="1" indent="-171450">
              <a:buFont typeface="Arial"/>
              <a:buChar char="•"/>
            </a:pPr>
            <a:r>
              <a:rPr lang="en-US" sz="1200" b="0" i="0" u="none" strike="noStrike" kern="1200" baseline="0" dirty="0" smtClean="0">
                <a:solidFill>
                  <a:schemeClr val="tx1"/>
                </a:solidFill>
                <a:latin typeface="+mn-lt"/>
                <a:ea typeface="+mn-ea"/>
                <a:cs typeface="+mn-cs"/>
              </a:rPr>
              <a:t>These tools also include digital bookkeeping, setting up automatic recurring payments, and eliminating </a:t>
            </a:r>
            <a:r>
              <a:rPr lang="en-US" sz="1200" b="0" i="0" u="none" strike="noStrike" kern="1200" baseline="0" smtClean="0">
                <a:solidFill>
                  <a:schemeClr val="tx1"/>
                </a:solidFill>
                <a:latin typeface="+mn-lt"/>
                <a:ea typeface="+mn-ea"/>
                <a:cs typeface="+mn-cs"/>
              </a:rPr>
              <a:t>double entry.</a:t>
            </a:r>
            <a:endParaRPr lang="en-US" sz="1200" b="0" i="0" u="none" strike="noStrike" kern="1200" baseline="0" dirty="0" smtClean="0">
              <a:solidFill>
                <a:schemeClr val="tx1"/>
              </a:solidFill>
              <a:latin typeface="+mn-lt"/>
              <a:ea typeface="+mn-ea"/>
              <a:cs typeface="+mn-cs"/>
            </a:endParaRPr>
          </a:p>
          <a:p>
            <a:pPr marL="171450" indent="-171450">
              <a:buFont typeface="Arial"/>
              <a:buChar char="•"/>
            </a:pPr>
            <a:r>
              <a:rPr lang="en-US" sz="1200" b="0" i="0" u="none" strike="noStrike" kern="1200" baseline="0" dirty="0" smtClean="0">
                <a:solidFill>
                  <a:schemeClr val="tx1"/>
                </a:solidFill>
                <a:latin typeface="+mn-lt"/>
                <a:ea typeface="+mn-ea"/>
                <a:cs typeface="+mn-cs"/>
              </a:rPr>
              <a:t>When a customer uses a payment card, the funds typically reach your account in 24-72 hours, eliminating the wait for checks to clear.</a:t>
            </a:r>
          </a:p>
          <a:p>
            <a:pPr marL="171450" indent="-171450">
              <a:buFont typeface="Arial"/>
              <a:buChar char="•"/>
            </a:pPr>
            <a:r>
              <a:rPr lang="en-US" sz="1200" b="0" i="0" u="none" strike="noStrike" kern="1200" baseline="0" dirty="0" smtClean="0">
                <a:solidFill>
                  <a:schemeClr val="tx1"/>
                </a:solidFill>
                <a:latin typeface="+mn-lt"/>
                <a:ea typeface="+mn-ea"/>
                <a:cs typeface="+mn-cs"/>
              </a:rPr>
              <a:t>These tools allow you to keep detailed and timely records and spend less energy, effort, and worry on processing checks and depositing cash.</a:t>
            </a:r>
          </a:p>
        </p:txBody>
      </p:sp>
      <p:sp>
        <p:nvSpPr>
          <p:cNvPr id="4" name="Slide Number Placeholder 3"/>
          <p:cNvSpPr>
            <a:spLocks noGrp="1"/>
          </p:cNvSpPr>
          <p:nvPr>
            <p:ph type="sldNum" sz="quarter" idx="10"/>
          </p:nvPr>
        </p:nvSpPr>
        <p:spPr/>
        <p:txBody>
          <a:bodyPr/>
          <a:lstStyle/>
          <a:p>
            <a:fld id="{1A28BAC8-31B2-5445-9C46-0ECADEF98C3F}" type="slidenum">
              <a:rPr lang="en-US" smtClean="0"/>
              <a:pPr/>
              <a:t>10</a:t>
            </a:fld>
            <a:endParaRPr lang="en-US" dirty="0"/>
          </a:p>
        </p:txBody>
      </p:sp>
    </p:spTree>
    <p:extLst>
      <p:ext uri="{BB962C8B-B14F-4D97-AF65-F5344CB8AC3E}">
        <p14:creationId xmlns:p14="http://schemas.microsoft.com/office/powerpoint/2010/main" val="8644159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indent="-171450">
              <a:buFont typeface="Arial"/>
              <a:buChar char="•"/>
            </a:pPr>
            <a:r>
              <a:rPr lang="en-US" sz="1200" kern="1200" dirty="0" smtClean="0">
                <a:solidFill>
                  <a:schemeClr val="tx1"/>
                </a:solidFill>
                <a:latin typeface="+mn-lt"/>
                <a:ea typeface="+mn-ea"/>
                <a:cs typeface="+mn-cs"/>
              </a:rPr>
              <a:t>Your business</a:t>
            </a:r>
          </a:p>
          <a:p>
            <a:pPr marL="628650" lvl="1" indent="-171450">
              <a:buFont typeface="Arial"/>
              <a:buChar char="•"/>
            </a:pPr>
            <a:r>
              <a:rPr lang="en-US" sz="1200" kern="1200" dirty="0" smtClean="0">
                <a:solidFill>
                  <a:schemeClr val="tx1"/>
                </a:solidFill>
                <a:latin typeface="+mn-lt"/>
                <a:ea typeface="+mn-ea"/>
                <a:cs typeface="+mn-cs"/>
              </a:rPr>
              <a:t>No worrying about the customer’s credit-worthiness or bounced checks.</a:t>
            </a:r>
          </a:p>
          <a:p>
            <a:pPr marL="628650" lvl="1" indent="-171450">
              <a:buFont typeface="Arial"/>
              <a:buChar char="•"/>
            </a:pPr>
            <a:r>
              <a:rPr lang="en-US" sz="1200" kern="1200" dirty="0" smtClean="0">
                <a:solidFill>
                  <a:schemeClr val="tx1"/>
                </a:solidFill>
                <a:latin typeface="+mn-lt"/>
                <a:ea typeface="+mn-ea"/>
                <a:cs typeface="+mn-cs"/>
              </a:rPr>
              <a:t>You can also reduce the risk of cash register theft and counterfeit currency, as well as the risk associated with transporting large amounts of cash to your banks.</a:t>
            </a:r>
          </a:p>
          <a:p>
            <a:pPr marL="628650" lvl="1" indent="-171450">
              <a:buFont typeface="Arial"/>
              <a:buChar char="•"/>
            </a:pPr>
            <a:r>
              <a:rPr lang="en-US" sz="1200" kern="1200" dirty="0" smtClean="0">
                <a:solidFill>
                  <a:schemeClr val="tx1"/>
                </a:solidFill>
                <a:latin typeface="+mn-lt"/>
                <a:ea typeface="+mn-ea"/>
                <a:cs typeface="+mn-cs"/>
              </a:rPr>
              <a:t>Accepting cards also gives access to resources to protect your business against data breaches, like best practices information and practical tips to protect yourself. Partners like your processor can help you make the transition to EMV technology and become PCI compliant. </a:t>
            </a:r>
          </a:p>
          <a:p>
            <a:pPr marL="171450" indent="-171450">
              <a:buFont typeface="Arial"/>
              <a:buChar char="•"/>
            </a:pPr>
            <a:r>
              <a:rPr lang="en-US" sz="1200" kern="1200" dirty="0" smtClean="0">
                <a:solidFill>
                  <a:schemeClr val="tx1"/>
                </a:solidFill>
                <a:latin typeface="+mn-lt"/>
                <a:ea typeface="+mn-ea"/>
                <a:cs typeface="+mn-cs"/>
              </a:rPr>
              <a:t>Your customers</a:t>
            </a:r>
          </a:p>
          <a:p>
            <a:pPr marL="628650" lvl="1" indent="-171450">
              <a:buFont typeface="Arial"/>
              <a:buChar char="•"/>
            </a:pPr>
            <a:r>
              <a:rPr lang="en-US" sz="1200" kern="1200" dirty="0" smtClean="0">
                <a:solidFill>
                  <a:schemeClr val="tx1"/>
                </a:solidFill>
                <a:latin typeface="+mn-lt"/>
                <a:ea typeface="+mn-ea"/>
                <a:cs typeface="+mn-cs"/>
              </a:rPr>
              <a:t>Their cards have their own protections for their funds in case of loss, theft, or fraudulent use.</a:t>
            </a:r>
          </a:p>
        </p:txBody>
      </p:sp>
      <p:sp>
        <p:nvSpPr>
          <p:cNvPr id="4" name="Slide Number Placeholder 3"/>
          <p:cNvSpPr>
            <a:spLocks noGrp="1"/>
          </p:cNvSpPr>
          <p:nvPr>
            <p:ph type="sldNum" sz="quarter" idx="10"/>
          </p:nvPr>
        </p:nvSpPr>
        <p:spPr/>
        <p:txBody>
          <a:bodyPr/>
          <a:lstStyle/>
          <a:p>
            <a:fld id="{1A28BAC8-31B2-5445-9C46-0ECADEF98C3F}" type="slidenum">
              <a:rPr lang="en-US" smtClean="0"/>
              <a:pPr/>
              <a:t>11</a:t>
            </a:fld>
            <a:endParaRPr lang="en-US" dirty="0"/>
          </a:p>
        </p:txBody>
      </p:sp>
    </p:spTree>
    <p:extLst>
      <p:ext uri="{BB962C8B-B14F-4D97-AF65-F5344CB8AC3E}">
        <p14:creationId xmlns:p14="http://schemas.microsoft.com/office/powerpoint/2010/main" val="5113610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dirty="0" smtClean="0"/>
              <a:t>Accepting cash is fine, but mastering card technology opens your business up to new opportunities for increased sales and growth</a:t>
            </a:r>
          </a:p>
          <a:p>
            <a:pPr marL="171450" indent="-171450">
              <a:buFont typeface="Arial"/>
              <a:buChar char="•"/>
            </a:pPr>
            <a:r>
              <a:rPr lang="en-US" dirty="0" smtClean="0"/>
              <a:t>It also signals to your customers that you care about their time, security, and money</a:t>
            </a:r>
          </a:p>
          <a:p>
            <a:pPr marL="171450" indent="-171450">
              <a:buFont typeface="Arial"/>
              <a:buChar char="•"/>
            </a:pPr>
            <a:r>
              <a:rPr lang="en-US" dirty="0" smtClean="0"/>
              <a:t>Taking advantage of all the resources and tools that cards offer means that you can more conveniently manage your business, while improving security.</a:t>
            </a:r>
          </a:p>
          <a:p>
            <a:pPr marL="171450" indent="-171450">
              <a:buFont typeface="Arial"/>
              <a:buChar char="•"/>
            </a:pPr>
            <a:r>
              <a:rPr lang="en-US" dirty="0" smtClean="0"/>
              <a:t>Learn more about why cards are better than cash – and get other resources for your business – at masteryourcard.org</a:t>
            </a:r>
          </a:p>
          <a:p>
            <a:pPr marL="171450" indent="-171450">
              <a:buFont typeface="Arial"/>
              <a:buChar char="•"/>
            </a:pPr>
            <a:endParaRPr lang="en-US" dirty="0"/>
          </a:p>
        </p:txBody>
      </p:sp>
      <p:sp>
        <p:nvSpPr>
          <p:cNvPr id="4" name="Slide Number Placeholder 3"/>
          <p:cNvSpPr>
            <a:spLocks noGrp="1"/>
          </p:cNvSpPr>
          <p:nvPr>
            <p:ph type="sldNum" sz="quarter" idx="10"/>
          </p:nvPr>
        </p:nvSpPr>
        <p:spPr/>
        <p:txBody>
          <a:bodyPr/>
          <a:lstStyle/>
          <a:p>
            <a:fld id="{96E580EA-9C05-B04C-A771-989F0A0CE54C}" type="slidenum">
              <a:rPr lang="en-US" smtClean="0"/>
              <a:t>12</a:t>
            </a:fld>
            <a:endParaRPr lang="en-US" dirty="0"/>
          </a:p>
        </p:txBody>
      </p:sp>
    </p:spTree>
    <p:extLst>
      <p:ext uri="{BB962C8B-B14F-4D97-AF65-F5344CB8AC3E}">
        <p14:creationId xmlns:p14="http://schemas.microsoft.com/office/powerpoint/2010/main" val="29247947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6E580EA-9C05-B04C-A771-989F0A0CE54C}" type="slidenum">
              <a:rPr lang="en-US" smtClean="0"/>
              <a:t>14</a:t>
            </a:fld>
            <a:endParaRPr lang="en-US" dirty="0"/>
          </a:p>
        </p:txBody>
      </p:sp>
    </p:spTree>
    <p:extLst>
      <p:ext uri="{BB962C8B-B14F-4D97-AF65-F5344CB8AC3E}">
        <p14:creationId xmlns:p14="http://schemas.microsoft.com/office/powerpoint/2010/main" val="41638431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a:buNone/>
            </a:pPr>
            <a:endParaRPr lang="en-US" dirty="0" smtClean="0"/>
          </a:p>
        </p:txBody>
      </p:sp>
      <p:sp>
        <p:nvSpPr>
          <p:cNvPr id="4" name="Slide Number Placeholder 3"/>
          <p:cNvSpPr>
            <a:spLocks noGrp="1"/>
          </p:cNvSpPr>
          <p:nvPr>
            <p:ph type="sldNum" sz="quarter" idx="10"/>
          </p:nvPr>
        </p:nvSpPr>
        <p:spPr/>
        <p:txBody>
          <a:bodyPr/>
          <a:lstStyle/>
          <a:p>
            <a:fld id="{1A28BAC8-31B2-5445-9C46-0ECADEF98C3F}" type="slidenum">
              <a:rPr lang="en-US" smtClean="0"/>
              <a:pPr/>
              <a:t>2</a:t>
            </a:fld>
            <a:endParaRPr lang="en-US" dirty="0"/>
          </a:p>
        </p:txBody>
      </p:sp>
    </p:spTree>
    <p:extLst>
      <p:ext uri="{BB962C8B-B14F-4D97-AF65-F5344CB8AC3E}">
        <p14:creationId xmlns:p14="http://schemas.microsoft.com/office/powerpoint/2010/main" val="16962069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a:buFont typeface="Arial"/>
              <a:buNone/>
            </a:pPr>
            <a:endParaRPr lang="en-US" dirty="0"/>
          </a:p>
        </p:txBody>
      </p:sp>
      <p:sp>
        <p:nvSpPr>
          <p:cNvPr id="4" name="Slide Number Placeholder 3"/>
          <p:cNvSpPr>
            <a:spLocks noGrp="1"/>
          </p:cNvSpPr>
          <p:nvPr>
            <p:ph type="sldNum" sz="quarter" idx="10"/>
          </p:nvPr>
        </p:nvSpPr>
        <p:spPr/>
        <p:txBody>
          <a:bodyPr/>
          <a:lstStyle/>
          <a:p>
            <a:fld id="{1A28BAC8-31B2-5445-9C46-0ECADEF98C3F}" type="slidenum">
              <a:rPr lang="en-US" smtClean="0"/>
              <a:pPr/>
              <a:t>3</a:t>
            </a:fld>
            <a:endParaRPr lang="en-US" dirty="0"/>
          </a:p>
        </p:txBody>
      </p:sp>
    </p:spTree>
    <p:extLst>
      <p:ext uri="{BB962C8B-B14F-4D97-AF65-F5344CB8AC3E}">
        <p14:creationId xmlns:p14="http://schemas.microsoft.com/office/powerpoint/2010/main" val="3050804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Slide Image Placeholder 1"/>
          <p:cNvSpPr>
            <a:spLocks noGrp="1" noRot="1" noChangeAspect="1"/>
          </p:cNvSpPr>
          <p:nvPr>
            <p:ph type="sldImg"/>
          </p:nvPr>
        </p:nvSpPr>
        <p:spPr>
          <a:solidFill>
            <a:srgbClr val="FFFFFF"/>
          </a:solidFill>
          <a:ln w="12700">
            <a:solidFill>
              <a:srgbClr val="000000"/>
            </a:solidFill>
            <a:miter lim="800000"/>
            <a:headEnd/>
            <a:tailEnd/>
          </a:ln>
        </p:spPr>
      </p:sp>
      <p:sp>
        <p:nvSpPr>
          <p:cNvPr id="13314" name="Notes Placeholder 2"/>
          <p:cNvSpPr>
            <a:spLocks noGrp="1"/>
          </p:cNvSpPr>
          <p:nvPr>
            <p:ph type="body" idx="1"/>
          </p:nvPr>
        </p:nvSpPr>
        <p:spPr>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txBody>
          <a:bodyPr/>
          <a:lstStyle/>
          <a:p>
            <a:pPr marL="171450" lvl="0" indent="-171450" algn="just">
              <a:buFont typeface="Arial"/>
              <a:buChar char="•"/>
            </a:pPr>
            <a:r>
              <a:rPr lang="en-US" sz="1200" b="0" dirty="0" smtClean="0">
                <a:solidFill>
                  <a:prstClr val="black"/>
                </a:solidFill>
                <a:latin typeface="ArialMT"/>
              </a:rPr>
              <a:t>Your customers prefer to use their debit, prepaid and credit cards – card payments represent 50% of all consumer purchases in the U.S.</a:t>
            </a:r>
          </a:p>
          <a:p>
            <a:pPr marL="171450" lvl="0" indent="-171450" algn="just">
              <a:buFont typeface="Arial"/>
              <a:buChar char="•"/>
            </a:pPr>
            <a:r>
              <a:rPr lang="en-US" sz="1200" b="0" dirty="0" smtClean="0">
                <a:solidFill>
                  <a:prstClr val="black"/>
                </a:solidFill>
                <a:latin typeface="ArialMT"/>
              </a:rPr>
              <a:t>Cards are easier for them to use, rather than cash or checks.</a:t>
            </a:r>
          </a:p>
          <a:p>
            <a:pPr marL="171450" lvl="0" indent="-171450" algn="just">
              <a:buFont typeface="Arial"/>
              <a:buChar char="•"/>
            </a:pPr>
            <a:r>
              <a:rPr lang="en-US" sz="1200" b="0" dirty="0" smtClean="0">
                <a:solidFill>
                  <a:prstClr val="black"/>
                </a:solidFill>
                <a:latin typeface="ArialMT"/>
              </a:rPr>
              <a:t>Cards are also safer and cheaper for your customers, since they protect their money with built-in fraud and loss protection, and eliminate the need to carry large amounts of cash.</a:t>
            </a:r>
          </a:p>
          <a:p>
            <a:pPr marL="628650" lvl="1" indent="-171450" algn="just">
              <a:buFont typeface="Arial"/>
              <a:buChar char="•"/>
            </a:pPr>
            <a:endParaRPr lang="en-US" sz="1200" b="0" dirty="0" smtClean="0">
              <a:solidFill>
                <a:prstClr val="black"/>
              </a:solidFill>
              <a:latin typeface="ArialMT"/>
            </a:endParaRPr>
          </a:p>
          <a:p>
            <a:pPr marL="171450" indent="-171450" algn="just">
              <a:buFont typeface="Arial"/>
              <a:buChar char="•"/>
            </a:pPr>
            <a:endParaRPr lang="en-US" sz="1200" b="0" dirty="0" smtClean="0">
              <a:solidFill>
                <a:prstClr val="black"/>
              </a:solidFill>
              <a:latin typeface="ArialMT"/>
            </a:endParaRPr>
          </a:p>
          <a:p>
            <a:pPr marL="171450" indent="-171450" algn="just">
              <a:buFont typeface="Arial"/>
              <a:buChar char="•"/>
            </a:pPr>
            <a:endParaRPr lang="en-US" sz="1200" b="0" dirty="0" smtClean="0">
              <a:solidFill>
                <a:prstClr val="black"/>
              </a:solidFill>
              <a:latin typeface="ArialMT"/>
            </a:endParaRPr>
          </a:p>
          <a:p>
            <a:pPr marL="171450" indent="-171450" algn="just">
              <a:buFont typeface="Arial"/>
              <a:buChar char="•"/>
            </a:pPr>
            <a:endParaRPr lang="en-US" sz="1200" b="0" dirty="0" smtClean="0">
              <a:solidFill>
                <a:prstClr val="black"/>
              </a:solidFill>
              <a:latin typeface="ArialMT"/>
            </a:endParaRPr>
          </a:p>
        </p:txBody>
      </p:sp>
      <p:sp>
        <p:nvSpPr>
          <p:cNvPr id="13315"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a:defRPr sz="1200">
                <a:solidFill>
                  <a:srgbClr val="000000"/>
                </a:solidFill>
                <a:latin typeface="Helvetica" charset="0"/>
                <a:ea typeface="ＭＳ Ｐゴシック" charset="0"/>
                <a:cs typeface="ＭＳ Ｐゴシック" charset="0"/>
                <a:sym typeface="Helvetica" charset="0"/>
              </a:defRPr>
            </a:lvl1pPr>
            <a:lvl2pPr marL="742950" indent="-285750" eaLnBrk="0">
              <a:defRPr sz="1200">
                <a:solidFill>
                  <a:srgbClr val="000000"/>
                </a:solidFill>
                <a:latin typeface="Helvetica" charset="0"/>
                <a:ea typeface="ＭＳ Ｐゴシック" charset="0"/>
                <a:sym typeface="Helvetica" charset="0"/>
              </a:defRPr>
            </a:lvl2pPr>
            <a:lvl3pPr marL="1143000" indent="-228600" eaLnBrk="0">
              <a:defRPr sz="1200">
                <a:solidFill>
                  <a:srgbClr val="000000"/>
                </a:solidFill>
                <a:latin typeface="Helvetica" charset="0"/>
                <a:ea typeface="ＭＳ Ｐゴシック" charset="0"/>
                <a:sym typeface="Helvetica" charset="0"/>
              </a:defRPr>
            </a:lvl3pPr>
            <a:lvl4pPr marL="1600200" indent="-228600" eaLnBrk="0">
              <a:defRPr sz="1200">
                <a:solidFill>
                  <a:srgbClr val="000000"/>
                </a:solidFill>
                <a:latin typeface="Helvetica" charset="0"/>
                <a:ea typeface="ＭＳ Ｐゴシック" charset="0"/>
                <a:sym typeface="Helvetica" charset="0"/>
              </a:defRPr>
            </a:lvl4pPr>
            <a:lvl5pPr marL="2057400" indent="-228600" eaLnBrk="0">
              <a:defRPr sz="1200">
                <a:solidFill>
                  <a:srgbClr val="000000"/>
                </a:solidFill>
                <a:latin typeface="Helvetica" charset="0"/>
                <a:ea typeface="ＭＳ Ｐゴシック" charset="0"/>
                <a:sym typeface="Helvetica" charset="0"/>
              </a:defRPr>
            </a:lvl5pPr>
            <a:lvl6pPr marL="2514600" indent="-228600" eaLnBrk="0" fontAlgn="base" hangingPunct="0">
              <a:spcBef>
                <a:spcPct val="0"/>
              </a:spcBef>
              <a:spcAft>
                <a:spcPct val="0"/>
              </a:spcAft>
              <a:defRPr sz="1200">
                <a:solidFill>
                  <a:srgbClr val="000000"/>
                </a:solidFill>
                <a:latin typeface="Helvetica" charset="0"/>
                <a:ea typeface="ＭＳ Ｐゴシック" charset="0"/>
                <a:sym typeface="Helvetica" charset="0"/>
              </a:defRPr>
            </a:lvl6pPr>
            <a:lvl7pPr marL="2971800" indent="-228600" eaLnBrk="0" fontAlgn="base" hangingPunct="0">
              <a:spcBef>
                <a:spcPct val="0"/>
              </a:spcBef>
              <a:spcAft>
                <a:spcPct val="0"/>
              </a:spcAft>
              <a:defRPr sz="1200">
                <a:solidFill>
                  <a:srgbClr val="000000"/>
                </a:solidFill>
                <a:latin typeface="Helvetica" charset="0"/>
                <a:ea typeface="ＭＳ Ｐゴシック" charset="0"/>
                <a:sym typeface="Helvetica" charset="0"/>
              </a:defRPr>
            </a:lvl7pPr>
            <a:lvl8pPr marL="3429000" indent="-228600" eaLnBrk="0" fontAlgn="base" hangingPunct="0">
              <a:spcBef>
                <a:spcPct val="0"/>
              </a:spcBef>
              <a:spcAft>
                <a:spcPct val="0"/>
              </a:spcAft>
              <a:defRPr sz="1200">
                <a:solidFill>
                  <a:srgbClr val="000000"/>
                </a:solidFill>
                <a:latin typeface="Helvetica" charset="0"/>
                <a:ea typeface="ＭＳ Ｐゴシック" charset="0"/>
                <a:sym typeface="Helvetica" charset="0"/>
              </a:defRPr>
            </a:lvl8pPr>
            <a:lvl9pPr marL="3886200" indent="-228600" eaLnBrk="0" fontAlgn="base" hangingPunct="0">
              <a:spcBef>
                <a:spcPct val="0"/>
              </a:spcBef>
              <a:spcAft>
                <a:spcPct val="0"/>
              </a:spcAft>
              <a:defRPr sz="1200">
                <a:solidFill>
                  <a:srgbClr val="000000"/>
                </a:solidFill>
                <a:latin typeface="Helvetica" charset="0"/>
                <a:ea typeface="ＭＳ Ｐゴシック" charset="0"/>
                <a:sym typeface="Helvetica" charset="0"/>
              </a:defRPr>
            </a:lvl9pPr>
          </a:lstStyle>
          <a:p>
            <a:pPr eaLnBrk="1"/>
            <a:fld id="{E447C87F-8747-D642-A48D-47D99E67A496}" type="slidenum">
              <a:rPr lang="en-US"/>
              <a:pPr eaLnBrk="1"/>
              <a:t>4</a:t>
            </a:fld>
            <a:endParaRPr lang="en-US" dirty="0"/>
          </a:p>
        </p:txBody>
      </p:sp>
    </p:spTree>
    <p:extLst>
      <p:ext uri="{BB962C8B-B14F-4D97-AF65-F5344CB8AC3E}">
        <p14:creationId xmlns:p14="http://schemas.microsoft.com/office/powerpoint/2010/main" val="14435569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lvl="0" indent="-171450" algn="just">
              <a:buFont typeface="Arial"/>
              <a:buChar char="•"/>
            </a:pPr>
            <a:r>
              <a:rPr lang="en-US" sz="1200" b="0" dirty="0" smtClean="0">
                <a:solidFill>
                  <a:prstClr val="black"/>
                </a:solidFill>
                <a:latin typeface="ArialMT"/>
              </a:rPr>
              <a:t>We know that consumers not only want to use their cards at your business, but they’ll often spend more money when they do – studies show that consumers spend up to 16% more when using a payment card.</a:t>
            </a:r>
          </a:p>
          <a:p>
            <a:pPr marL="171450" lvl="0" indent="-171450" algn="just">
              <a:buFont typeface="Arial"/>
              <a:buChar char="•"/>
            </a:pPr>
            <a:r>
              <a:rPr lang="en-US" sz="1200" b="0" dirty="0" smtClean="0">
                <a:solidFill>
                  <a:prstClr val="black"/>
                </a:solidFill>
                <a:latin typeface="ArialMT"/>
              </a:rPr>
              <a:t>Yet 55% of the nation’s 27 million small businesses still don’t accept cards.</a:t>
            </a:r>
          </a:p>
          <a:p>
            <a:pPr marL="171450" lvl="0" indent="-171450" algn="just">
              <a:buFont typeface="Arial"/>
              <a:buChar char="•"/>
            </a:pPr>
            <a:r>
              <a:rPr lang="en-US" sz="1200" b="0" dirty="0" smtClean="0">
                <a:solidFill>
                  <a:prstClr val="black"/>
                </a:solidFill>
                <a:latin typeface="ArialMT"/>
              </a:rPr>
              <a:t>By accepting payment cards, your customers know that your business cares about their time, money, and security, ultimately leading to more and higher sales among your loyal customer base.</a:t>
            </a:r>
          </a:p>
          <a:p>
            <a:pPr marL="171450" lvl="0" indent="-171450" algn="just">
              <a:buFont typeface="Arial"/>
              <a:buChar char="•"/>
            </a:pPr>
            <a:r>
              <a:rPr lang="en-US" sz="1200" b="0" dirty="0" smtClean="0">
                <a:solidFill>
                  <a:prstClr val="black"/>
                </a:solidFill>
                <a:latin typeface="ArialMT"/>
              </a:rPr>
              <a:t>You’ll also have instant</a:t>
            </a:r>
            <a:r>
              <a:rPr lang="en-US" sz="1200" b="0" baseline="0" dirty="0" smtClean="0">
                <a:solidFill>
                  <a:prstClr val="black"/>
                </a:solidFill>
                <a:latin typeface="ArialMT"/>
              </a:rPr>
              <a:t> access to accurate account statements and balances, allowing for easier management of your finances.</a:t>
            </a:r>
            <a:endParaRPr lang="en-US" sz="1200" b="0" dirty="0" smtClean="0">
              <a:solidFill>
                <a:prstClr val="black"/>
              </a:solidFill>
              <a:latin typeface="ArialMT"/>
            </a:endParaRPr>
          </a:p>
          <a:p>
            <a:pPr marL="228600" indent="-228600">
              <a:buAutoNum type="arabicPeriod"/>
            </a:pPr>
            <a:endParaRPr lang="en-US" dirty="0" smtClean="0"/>
          </a:p>
        </p:txBody>
      </p:sp>
      <p:sp>
        <p:nvSpPr>
          <p:cNvPr id="4" name="Slide Number Placeholder 3"/>
          <p:cNvSpPr>
            <a:spLocks noGrp="1"/>
          </p:cNvSpPr>
          <p:nvPr>
            <p:ph type="sldNum" sz="quarter" idx="10"/>
          </p:nvPr>
        </p:nvSpPr>
        <p:spPr/>
        <p:txBody>
          <a:bodyPr/>
          <a:lstStyle/>
          <a:p>
            <a:fld id="{1A28BAC8-31B2-5445-9C46-0ECADEF98C3F}" type="slidenum">
              <a:rPr lang="en-US" smtClean="0"/>
              <a:pPr/>
              <a:t>5</a:t>
            </a:fld>
            <a:endParaRPr lang="en-US" dirty="0"/>
          </a:p>
        </p:txBody>
      </p:sp>
    </p:spTree>
    <p:extLst>
      <p:ext uri="{BB962C8B-B14F-4D97-AF65-F5344CB8AC3E}">
        <p14:creationId xmlns:p14="http://schemas.microsoft.com/office/powerpoint/2010/main" val="17383774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lvl="0" indent="-171450" algn="just">
              <a:buFont typeface="Arial"/>
              <a:buChar char="•"/>
            </a:pPr>
            <a:endParaRPr lang="en-US" sz="1200" b="0" dirty="0" smtClean="0">
              <a:solidFill>
                <a:prstClr val="black"/>
              </a:solidFill>
              <a:latin typeface="ArialMT"/>
            </a:endParaRPr>
          </a:p>
        </p:txBody>
      </p:sp>
      <p:sp>
        <p:nvSpPr>
          <p:cNvPr id="4" name="Slide Number Placeholder 3"/>
          <p:cNvSpPr>
            <a:spLocks noGrp="1"/>
          </p:cNvSpPr>
          <p:nvPr>
            <p:ph type="sldNum" sz="quarter" idx="10"/>
          </p:nvPr>
        </p:nvSpPr>
        <p:spPr/>
        <p:txBody>
          <a:bodyPr/>
          <a:lstStyle/>
          <a:p>
            <a:fld id="{1A28BAC8-31B2-5445-9C46-0ECADEF98C3F}" type="slidenum">
              <a:rPr lang="en-US" smtClean="0"/>
              <a:pPr/>
              <a:t>6</a:t>
            </a:fld>
            <a:endParaRPr lang="en-US" dirty="0"/>
          </a:p>
        </p:txBody>
      </p:sp>
    </p:spTree>
    <p:extLst>
      <p:ext uri="{BB962C8B-B14F-4D97-AF65-F5344CB8AC3E}">
        <p14:creationId xmlns:p14="http://schemas.microsoft.com/office/powerpoint/2010/main" val="3951880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indent="-171450">
              <a:buFont typeface="Arial"/>
              <a:buChar char="•"/>
            </a:pPr>
            <a:r>
              <a:rPr lang="en-US" dirty="0" smtClean="0"/>
              <a:t>Accepting cards means that you can compete with large businesses, selling your goods and services in person, online and over the phone. </a:t>
            </a:r>
          </a:p>
          <a:p>
            <a:pPr marL="171450" indent="-171450">
              <a:buFont typeface="Arial"/>
              <a:buChar char="•"/>
            </a:pPr>
            <a:r>
              <a:rPr lang="en-US" dirty="0" smtClean="0"/>
              <a:t>You can sell anywhere, anytime, which opens your business up to new customers who may not have previously shopped with you.</a:t>
            </a:r>
          </a:p>
        </p:txBody>
      </p:sp>
      <p:sp>
        <p:nvSpPr>
          <p:cNvPr id="4" name="Slide Number Placeholder 3"/>
          <p:cNvSpPr>
            <a:spLocks noGrp="1"/>
          </p:cNvSpPr>
          <p:nvPr>
            <p:ph type="sldNum" sz="quarter" idx="10"/>
          </p:nvPr>
        </p:nvSpPr>
        <p:spPr/>
        <p:txBody>
          <a:bodyPr/>
          <a:lstStyle/>
          <a:p>
            <a:fld id="{1A28BAC8-31B2-5445-9C46-0ECADEF98C3F}" type="slidenum">
              <a:rPr lang="en-US" smtClean="0"/>
              <a:pPr/>
              <a:t>7</a:t>
            </a:fld>
            <a:endParaRPr lang="en-US" dirty="0"/>
          </a:p>
        </p:txBody>
      </p:sp>
    </p:spTree>
    <p:extLst>
      <p:ext uri="{BB962C8B-B14F-4D97-AF65-F5344CB8AC3E}">
        <p14:creationId xmlns:p14="http://schemas.microsoft.com/office/powerpoint/2010/main" val="19066744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lvl="0" indent="-171450" algn="just">
              <a:buFont typeface="Arial"/>
              <a:buChar char="•"/>
            </a:pPr>
            <a:endParaRPr lang="en-US" sz="1200" b="0" dirty="0" smtClean="0">
              <a:solidFill>
                <a:prstClr val="black"/>
              </a:solidFill>
              <a:latin typeface="ArialMT"/>
            </a:endParaRPr>
          </a:p>
        </p:txBody>
      </p:sp>
      <p:sp>
        <p:nvSpPr>
          <p:cNvPr id="4" name="Slide Number Placeholder 3"/>
          <p:cNvSpPr>
            <a:spLocks noGrp="1"/>
          </p:cNvSpPr>
          <p:nvPr>
            <p:ph type="sldNum" sz="quarter" idx="10"/>
          </p:nvPr>
        </p:nvSpPr>
        <p:spPr/>
        <p:txBody>
          <a:bodyPr/>
          <a:lstStyle/>
          <a:p>
            <a:fld id="{1A28BAC8-31B2-5445-9C46-0ECADEF98C3F}" type="slidenum">
              <a:rPr lang="en-US" smtClean="0"/>
              <a:pPr/>
              <a:t>8</a:t>
            </a:fld>
            <a:endParaRPr lang="en-US" dirty="0"/>
          </a:p>
        </p:txBody>
      </p:sp>
    </p:spTree>
    <p:extLst>
      <p:ext uri="{BB962C8B-B14F-4D97-AF65-F5344CB8AC3E}">
        <p14:creationId xmlns:p14="http://schemas.microsoft.com/office/powerpoint/2010/main" val="7266182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lvl="0" indent="-171450" algn="just">
              <a:buFont typeface="Arial"/>
              <a:buChar char="•"/>
            </a:pPr>
            <a:endParaRPr lang="en-US" sz="1200" b="0" dirty="0" smtClean="0">
              <a:solidFill>
                <a:prstClr val="black"/>
              </a:solidFill>
              <a:latin typeface="ArialMT"/>
            </a:endParaRPr>
          </a:p>
        </p:txBody>
      </p:sp>
      <p:sp>
        <p:nvSpPr>
          <p:cNvPr id="4" name="Slide Number Placeholder 3"/>
          <p:cNvSpPr>
            <a:spLocks noGrp="1"/>
          </p:cNvSpPr>
          <p:nvPr>
            <p:ph type="sldNum" sz="quarter" idx="10"/>
          </p:nvPr>
        </p:nvSpPr>
        <p:spPr/>
        <p:txBody>
          <a:bodyPr/>
          <a:lstStyle/>
          <a:p>
            <a:fld id="{1A28BAC8-31B2-5445-9C46-0ECADEF98C3F}" type="slidenum">
              <a:rPr lang="en-US" smtClean="0"/>
              <a:pPr/>
              <a:t>9</a:t>
            </a:fld>
            <a:endParaRPr lang="en-US" dirty="0"/>
          </a:p>
        </p:txBody>
      </p:sp>
    </p:spTree>
    <p:extLst>
      <p:ext uri="{BB962C8B-B14F-4D97-AF65-F5344CB8AC3E}">
        <p14:creationId xmlns:p14="http://schemas.microsoft.com/office/powerpoint/2010/main" val="16811630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449569355"/>
      </p:ext>
    </p:extLst>
  </p:cSld>
  <p:clrMapOvr>
    <a:masterClrMapping/>
  </p:clrMapOvr>
  <p:transition spd="slow">
    <p:wip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68561657"/>
      </p:ext>
    </p:extLst>
  </p:cSld>
  <p:clrMapOvr>
    <a:masterClrMapping/>
  </p:clrMapOvr>
  <p:transition spd="slow">
    <p:wip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935761599"/>
      </p:ext>
    </p:extLst>
  </p:cSld>
  <p:clrMapOvr>
    <a:masterClrMapping/>
  </p:clrMapOvr>
  <p:transition spd="slow">
    <p:wipe/>
  </p:transition>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4" Type="http://schemas.openxmlformats.org/officeDocument/2006/relationships/image" Target="../media/image1.jpg"/><Relationship Id="rId5" Type="http://schemas.openxmlformats.org/officeDocument/2006/relationships/image" Target="file://localhost/Users/armando/Artwork%20Files/master%20your%20card/MYC_MC_%20Logo%20Lock-up%202016/F_MYC_LogoLocKUpFooter.jpg" TargetMode="Externa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g"/><Relationship Id="rId4" Type="http://schemas.openxmlformats.org/officeDocument/2006/relationships/image" Target="file://localhost/Users/armando/Artwork%20Files/master%20your%20card/MYC_MC_%20Logo%20Lock-up%202016/F_MYC_LogoLocKUpFooter.jpg" TargetMode="External"/><Relationship Id="rId1" Type="http://schemas.openxmlformats.org/officeDocument/2006/relationships/slideLayout" Target="../slideLayouts/slideLayout3.xml"/><Relationship Id="rId2"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Slide Number Placeholder 2"/>
          <p:cNvSpPr txBox="1">
            <a:spLocks/>
          </p:cNvSpPr>
          <p:nvPr userDrawn="1"/>
        </p:nvSpPr>
        <p:spPr bwMode="auto">
          <a:xfrm>
            <a:off x="8702700" y="6337656"/>
            <a:ext cx="244475" cy="254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a:defRPr sz="1200">
                <a:solidFill>
                  <a:srgbClr val="000000"/>
                </a:solidFill>
                <a:latin typeface="Helvetica" charset="0"/>
                <a:ea typeface="ＭＳ Ｐゴシック" charset="0"/>
                <a:cs typeface="ＭＳ Ｐゴシック" charset="0"/>
                <a:sym typeface="Helvetica" charset="0"/>
              </a:defRPr>
            </a:lvl1pPr>
            <a:lvl2pPr marL="742950" indent="-285750" eaLnBrk="0">
              <a:defRPr sz="1200">
                <a:solidFill>
                  <a:srgbClr val="000000"/>
                </a:solidFill>
                <a:latin typeface="Helvetica" charset="0"/>
                <a:ea typeface="ＭＳ Ｐゴシック" charset="0"/>
                <a:sym typeface="Helvetica" charset="0"/>
              </a:defRPr>
            </a:lvl2pPr>
            <a:lvl3pPr marL="1143000" indent="-228600" eaLnBrk="0">
              <a:defRPr sz="1200">
                <a:solidFill>
                  <a:srgbClr val="000000"/>
                </a:solidFill>
                <a:latin typeface="Helvetica" charset="0"/>
                <a:ea typeface="ＭＳ Ｐゴシック" charset="0"/>
                <a:sym typeface="Helvetica" charset="0"/>
              </a:defRPr>
            </a:lvl3pPr>
            <a:lvl4pPr marL="1600200" indent="-228600" eaLnBrk="0">
              <a:defRPr sz="1200">
                <a:solidFill>
                  <a:srgbClr val="000000"/>
                </a:solidFill>
                <a:latin typeface="Helvetica" charset="0"/>
                <a:ea typeface="ＭＳ Ｐゴシック" charset="0"/>
                <a:sym typeface="Helvetica" charset="0"/>
              </a:defRPr>
            </a:lvl4pPr>
            <a:lvl5pPr marL="2057400" indent="-228600" eaLnBrk="0">
              <a:defRPr sz="1200">
                <a:solidFill>
                  <a:srgbClr val="000000"/>
                </a:solidFill>
                <a:latin typeface="Helvetica" charset="0"/>
                <a:ea typeface="ＭＳ Ｐゴシック" charset="0"/>
                <a:sym typeface="Helvetica" charset="0"/>
              </a:defRPr>
            </a:lvl5pPr>
            <a:lvl6pPr marL="2514600" indent="-228600" eaLnBrk="0" fontAlgn="base" hangingPunct="0">
              <a:spcBef>
                <a:spcPct val="0"/>
              </a:spcBef>
              <a:spcAft>
                <a:spcPct val="0"/>
              </a:spcAft>
              <a:defRPr sz="1200">
                <a:solidFill>
                  <a:srgbClr val="000000"/>
                </a:solidFill>
                <a:latin typeface="Helvetica" charset="0"/>
                <a:ea typeface="ＭＳ Ｐゴシック" charset="0"/>
                <a:sym typeface="Helvetica" charset="0"/>
              </a:defRPr>
            </a:lvl6pPr>
            <a:lvl7pPr marL="2971800" indent="-228600" eaLnBrk="0" fontAlgn="base" hangingPunct="0">
              <a:spcBef>
                <a:spcPct val="0"/>
              </a:spcBef>
              <a:spcAft>
                <a:spcPct val="0"/>
              </a:spcAft>
              <a:defRPr sz="1200">
                <a:solidFill>
                  <a:srgbClr val="000000"/>
                </a:solidFill>
                <a:latin typeface="Helvetica" charset="0"/>
                <a:ea typeface="ＭＳ Ｐゴシック" charset="0"/>
                <a:sym typeface="Helvetica" charset="0"/>
              </a:defRPr>
            </a:lvl7pPr>
            <a:lvl8pPr marL="3429000" indent="-228600" eaLnBrk="0" fontAlgn="base" hangingPunct="0">
              <a:spcBef>
                <a:spcPct val="0"/>
              </a:spcBef>
              <a:spcAft>
                <a:spcPct val="0"/>
              </a:spcAft>
              <a:defRPr sz="1200">
                <a:solidFill>
                  <a:srgbClr val="000000"/>
                </a:solidFill>
                <a:latin typeface="Helvetica" charset="0"/>
                <a:ea typeface="ＭＳ Ｐゴシック" charset="0"/>
                <a:sym typeface="Helvetica" charset="0"/>
              </a:defRPr>
            </a:lvl8pPr>
            <a:lvl9pPr marL="3886200" indent="-228600" eaLnBrk="0" fontAlgn="base" hangingPunct="0">
              <a:spcBef>
                <a:spcPct val="0"/>
              </a:spcBef>
              <a:spcAft>
                <a:spcPct val="0"/>
              </a:spcAft>
              <a:defRPr sz="1200">
                <a:solidFill>
                  <a:srgbClr val="000000"/>
                </a:solidFill>
                <a:latin typeface="Helvetica" charset="0"/>
                <a:ea typeface="ＭＳ Ｐゴシック" charset="0"/>
                <a:sym typeface="Helvetica" charset="0"/>
              </a:defRPr>
            </a:lvl9pPr>
          </a:lstStyle>
          <a:p>
            <a:pPr algn="r" defTabSz="914400" eaLnBrk="1" hangingPunct="1"/>
            <a:fld id="{FBF071B9-7666-D04D-90FA-50DEF5415505}" type="slidenum">
              <a:rPr lang="en-US" sz="800">
                <a:solidFill>
                  <a:srgbClr val="878787"/>
                </a:solidFill>
                <a:latin typeface="Arial" charset="0"/>
                <a:cs typeface="Arial" charset="0"/>
                <a:sym typeface="Calibri" charset="0"/>
              </a:rPr>
              <a:pPr algn="r" defTabSz="914400" eaLnBrk="1" hangingPunct="1"/>
              <a:t>‹#›</a:t>
            </a:fld>
            <a:endParaRPr lang="en-US" sz="800" dirty="0">
              <a:solidFill>
                <a:srgbClr val="878787"/>
              </a:solidFill>
              <a:latin typeface="Arial" charset="0"/>
              <a:cs typeface="Arial" charset="0"/>
              <a:sym typeface="Calibri" charset="0"/>
            </a:endParaRPr>
          </a:p>
        </p:txBody>
      </p:sp>
      <p:sp>
        <p:nvSpPr>
          <p:cNvPr id="6" name="Rectangle 1"/>
          <p:cNvSpPr>
            <a:spLocks/>
          </p:cNvSpPr>
          <p:nvPr userDrawn="1"/>
        </p:nvSpPr>
        <p:spPr bwMode="auto">
          <a:xfrm>
            <a:off x="0" y="182880"/>
            <a:ext cx="9144000" cy="5760720"/>
          </a:xfrm>
          <a:prstGeom prst="rect">
            <a:avLst/>
          </a:prstGeom>
          <a:solidFill>
            <a:srgbClr val="50832E"/>
          </a:solidFill>
          <a:ln>
            <a:noFill/>
          </a:ln>
          <a:effectLst/>
          <a:extLst/>
        </p:spPr>
        <p:txBody>
          <a:bodyPr lIns="0" tIns="0" rIns="0" bIns="0"/>
          <a:lstStyle/>
          <a:p>
            <a:endParaRPr lang="en-US" dirty="0">
              <a:solidFill>
                <a:srgbClr val="50832E"/>
              </a:solidFill>
            </a:endParaRPr>
          </a:p>
        </p:txBody>
      </p:sp>
      <p:pic>
        <p:nvPicPr>
          <p:cNvPr id="5" name="Picture 4"/>
          <p:cNvPicPr>
            <a:picLocks noChangeAspect="1"/>
          </p:cNvPicPr>
          <p:nvPr userDrawn="1"/>
        </p:nvPicPr>
        <p:blipFill rotWithShape="1">
          <a:blip r:embed="rId4" r:link="rId5">
            <a:extLst>
              <a:ext uri="{28A0092B-C50C-407E-A947-70E740481C1C}">
                <a14:useLocalDpi xmlns:a14="http://schemas.microsoft.com/office/drawing/2010/main" val="0"/>
              </a:ext>
            </a:extLst>
          </a:blip>
          <a:srcRect t="87917" r="7396"/>
          <a:stretch/>
        </p:blipFill>
        <p:spPr>
          <a:xfrm>
            <a:off x="0" y="6029324"/>
            <a:ext cx="8467725" cy="828675"/>
          </a:xfrm>
          <a:prstGeom prst="rect">
            <a:avLst/>
          </a:prstGeom>
        </p:spPr>
      </p:pic>
    </p:spTree>
    <p:extLst>
      <p:ext uri="{BB962C8B-B14F-4D97-AF65-F5344CB8AC3E}">
        <p14:creationId xmlns:p14="http://schemas.microsoft.com/office/powerpoint/2010/main" val="188213076"/>
      </p:ext>
    </p:extLst>
  </p:cSld>
  <p:clrMap bg1="lt1" tx1="dk1" bg2="lt2" tx2="dk2" accent1="accent1" accent2="accent2" accent3="accent3" accent4="accent4" accent5="accent5" accent6="accent6" hlink="hlink" folHlink="folHlink"/>
  <p:sldLayoutIdLst>
    <p:sldLayoutId id="2147483650" r:id="rId1"/>
    <p:sldLayoutId id="2147483655" r:id="rId2"/>
  </p:sldLayoutIdLst>
  <p:transition spd="slow">
    <p:wipe/>
  </p:transition>
  <p:timing>
    <p:tnLst>
      <p:par>
        <p:cTn id="1" dur="indefinite" restart="never" nodeType="tmRoot"/>
      </p:par>
    </p:tnLst>
  </p:timing>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Slide Number Placeholder 2"/>
          <p:cNvSpPr txBox="1">
            <a:spLocks/>
          </p:cNvSpPr>
          <p:nvPr userDrawn="1"/>
        </p:nvSpPr>
        <p:spPr bwMode="auto">
          <a:xfrm>
            <a:off x="8702700" y="6337656"/>
            <a:ext cx="244475" cy="254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a:defRPr sz="1200">
                <a:solidFill>
                  <a:srgbClr val="000000"/>
                </a:solidFill>
                <a:latin typeface="Helvetica" charset="0"/>
                <a:ea typeface="ＭＳ Ｐゴシック" charset="0"/>
                <a:cs typeface="ＭＳ Ｐゴシック" charset="0"/>
                <a:sym typeface="Helvetica" charset="0"/>
              </a:defRPr>
            </a:lvl1pPr>
            <a:lvl2pPr marL="742950" indent="-285750" eaLnBrk="0">
              <a:defRPr sz="1200">
                <a:solidFill>
                  <a:srgbClr val="000000"/>
                </a:solidFill>
                <a:latin typeface="Helvetica" charset="0"/>
                <a:ea typeface="ＭＳ Ｐゴシック" charset="0"/>
                <a:sym typeface="Helvetica" charset="0"/>
              </a:defRPr>
            </a:lvl2pPr>
            <a:lvl3pPr marL="1143000" indent="-228600" eaLnBrk="0">
              <a:defRPr sz="1200">
                <a:solidFill>
                  <a:srgbClr val="000000"/>
                </a:solidFill>
                <a:latin typeface="Helvetica" charset="0"/>
                <a:ea typeface="ＭＳ Ｐゴシック" charset="0"/>
                <a:sym typeface="Helvetica" charset="0"/>
              </a:defRPr>
            </a:lvl3pPr>
            <a:lvl4pPr marL="1600200" indent="-228600" eaLnBrk="0">
              <a:defRPr sz="1200">
                <a:solidFill>
                  <a:srgbClr val="000000"/>
                </a:solidFill>
                <a:latin typeface="Helvetica" charset="0"/>
                <a:ea typeface="ＭＳ Ｐゴシック" charset="0"/>
                <a:sym typeface="Helvetica" charset="0"/>
              </a:defRPr>
            </a:lvl4pPr>
            <a:lvl5pPr marL="2057400" indent="-228600" eaLnBrk="0">
              <a:defRPr sz="1200">
                <a:solidFill>
                  <a:srgbClr val="000000"/>
                </a:solidFill>
                <a:latin typeface="Helvetica" charset="0"/>
                <a:ea typeface="ＭＳ Ｐゴシック" charset="0"/>
                <a:sym typeface="Helvetica" charset="0"/>
              </a:defRPr>
            </a:lvl5pPr>
            <a:lvl6pPr marL="2514600" indent="-228600" eaLnBrk="0" fontAlgn="base" hangingPunct="0">
              <a:spcBef>
                <a:spcPct val="0"/>
              </a:spcBef>
              <a:spcAft>
                <a:spcPct val="0"/>
              </a:spcAft>
              <a:defRPr sz="1200">
                <a:solidFill>
                  <a:srgbClr val="000000"/>
                </a:solidFill>
                <a:latin typeface="Helvetica" charset="0"/>
                <a:ea typeface="ＭＳ Ｐゴシック" charset="0"/>
                <a:sym typeface="Helvetica" charset="0"/>
              </a:defRPr>
            </a:lvl6pPr>
            <a:lvl7pPr marL="2971800" indent="-228600" eaLnBrk="0" fontAlgn="base" hangingPunct="0">
              <a:spcBef>
                <a:spcPct val="0"/>
              </a:spcBef>
              <a:spcAft>
                <a:spcPct val="0"/>
              </a:spcAft>
              <a:defRPr sz="1200">
                <a:solidFill>
                  <a:srgbClr val="000000"/>
                </a:solidFill>
                <a:latin typeface="Helvetica" charset="0"/>
                <a:ea typeface="ＭＳ Ｐゴシック" charset="0"/>
                <a:sym typeface="Helvetica" charset="0"/>
              </a:defRPr>
            </a:lvl7pPr>
            <a:lvl8pPr marL="3429000" indent="-228600" eaLnBrk="0" fontAlgn="base" hangingPunct="0">
              <a:spcBef>
                <a:spcPct val="0"/>
              </a:spcBef>
              <a:spcAft>
                <a:spcPct val="0"/>
              </a:spcAft>
              <a:defRPr sz="1200">
                <a:solidFill>
                  <a:srgbClr val="000000"/>
                </a:solidFill>
                <a:latin typeface="Helvetica" charset="0"/>
                <a:ea typeface="ＭＳ Ｐゴシック" charset="0"/>
                <a:sym typeface="Helvetica" charset="0"/>
              </a:defRPr>
            </a:lvl8pPr>
            <a:lvl9pPr marL="3886200" indent="-228600" eaLnBrk="0" fontAlgn="base" hangingPunct="0">
              <a:spcBef>
                <a:spcPct val="0"/>
              </a:spcBef>
              <a:spcAft>
                <a:spcPct val="0"/>
              </a:spcAft>
              <a:defRPr sz="1200">
                <a:solidFill>
                  <a:srgbClr val="000000"/>
                </a:solidFill>
                <a:latin typeface="Helvetica" charset="0"/>
                <a:ea typeface="ＭＳ Ｐゴシック" charset="0"/>
                <a:sym typeface="Helvetica" charset="0"/>
              </a:defRPr>
            </a:lvl9pPr>
          </a:lstStyle>
          <a:p>
            <a:pPr algn="r" defTabSz="914400" eaLnBrk="1" hangingPunct="1"/>
            <a:fld id="{FBF071B9-7666-D04D-90FA-50DEF5415505}" type="slidenum">
              <a:rPr lang="en-US" sz="800">
                <a:solidFill>
                  <a:srgbClr val="878787"/>
                </a:solidFill>
                <a:latin typeface="Arial" charset="0"/>
                <a:cs typeface="Arial" charset="0"/>
                <a:sym typeface="Calibri" charset="0"/>
              </a:rPr>
              <a:pPr algn="r" defTabSz="914400" eaLnBrk="1" hangingPunct="1"/>
              <a:t>‹#›</a:t>
            </a:fld>
            <a:endParaRPr lang="en-US" sz="800" dirty="0">
              <a:solidFill>
                <a:srgbClr val="878787"/>
              </a:solidFill>
              <a:latin typeface="Arial" charset="0"/>
              <a:cs typeface="Arial" charset="0"/>
              <a:sym typeface="Calibri" charset="0"/>
            </a:endParaRPr>
          </a:p>
        </p:txBody>
      </p:sp>
      <p:pic>
        <p:nvPicPr>
          <p:cNvPr id="4" name="Picture 3"/>
          <p:cNvPicPr>
            <a:picLocks noChangeAspect="1"/>
          </p:cNvPicPr>
          <p:nvPr userDrawn="1"/>
        </p:nvPicPr>
        <p:blipFill rotWithShape="1">
          <a:blip r:embed="rId3" r:link="rId4">
            <a:extLst>
              <a:ext uri="{28A0092B-C50C-407E-A947-70E740481C1C}">
                <a14:useLocalDpi xmlns:a14="http://schemas.microsoft.com/office/drawing/2010/main" val="0"/>
              </a:ext>
            </a:extLst>
          </a:blip>
          <a:srcRect t="87917" r="7396"/>
          <a:stretch/>
        </p:blipFill>
        <p:spPr>
          <a:xfrm>
            <a:off x="0" y="6029324"/>
            <a:ext cx="8467725" cy="828675"/>
          </a:xfrm>
          <a:prstGeom prst="rect">
            <a:avLst/>
          </a:prstGeom>
        </p:spPr>
      </p:pic>
    </p:spTree>
    <p:extLst>
      <p:ext uri="{BB962C8B-B14F-4D97-AF65-F5344CB8AC3E}">
        <p14:creationId xmlns:p14="http://schemas.microsoft.com/office/powerpoint/2010/main" val="2418673947"/>
      </p:ext>
    </p:extLst>
  </p:cSld>
  <p:clrMap bg1="lt1" tx1="dk1" bg2="lt2" tx2="dk2" accent1="accent1" accent2="accent2" accent3="accent3" accent4="accent4" accent5="accent5" accent6="accent6" hlink="hlink" folHlink="folHlink"/>
  <p:sldLayoutIdLst>
    <p:sldLayoutId id="2147483663" r:id="rId1"/>
  </p:sldLayoutIdLst>
  <p:transition spd="slow">
    <p:wipe/>
  </p:transition>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4" Type="http://schemas.openxmlformats.org/officeDocument/2006/relationships/image" Target="file://localhost/Users/armando/Artwork%20Files/master%20your%20card/MYC_General%20Campaign/AWBC%20Cards%20over%20Cash%20Presentation/MYC_CardsoverCashCover.jpg" TargetMode="External"/><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10.em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1.emf"/></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4" Type="http://schemas.openxmlformats.org/officeDocument/2006/relationships/hyperlink" Target="http://www.masteryourcardUSA.org" TargetMode="External"/><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g"/><Relationship Id="rId4" Type="http://schemas.openxmlformats.org/officeDocument/2006/relationships/image" Target="file://localhost/Users/armando/Artwork%20Files/master%20your%20card/MYC_General%20Campaign/AWBC%20Cards%20over%20Cash%20Presentation/MYC_CardsoverCashClosingSlideLogo.jpg" TargetMode="External"/><Relationship Id="rId1" Type="http://schemas.openxmlformats.org/officeDocument/2006/relationships/slideLayout" Target="../slideLayouts/slideLayout1.xml"/><Relationship Id="rId2" Type="http://schemas.openxmlformats.org/officeDocument/2006/relationships/notesSlide" Target="../notesSlides/notesSlide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3.e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4.emf"/></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4" Type="http://schemas.openxmlformats.org/officeDocument/2006/relationships/oleObject" Target="../embeddings/oleObject1.bin"/><Relationship Id="rId5" Type="http://schemas.openxmlformats.org/officeDocument/2006/relationships/oleObject" Target="../embeddings/Microsoft_Excel_97_-_2004_Worksheet1.xls"/><Relationship Id="rId6" Type="http://schemas.openxmlformats.org/officeDocument/2006/relationships/image" Target="../media/image5.png"/><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6.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7.e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7.e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8.e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9.emf"/></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r:link="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Rectangle 3"/>
          <p:cNvSpPr>
            <a:spLocks/>
          </p:cNvSpPr>
          <p:nvPr/>
        </p:nvSpPr>
        <p:spPr bwMode="auto">
          <a:xfrm>
            <a:off x="457200" y="1983598"/>
            <a:ext cx="4740275" cy="265457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rnd">
                <a:solidFill>
                  <a:schemeClr val="tx1"/>
                </a:solidFill>
                <a:round/>
                <a:headEnd type="none" w="med" len="med"/>
                <a:tailEnd type="none" w="med" len="med"/>
              </a14:hiddenLine>
            </a:ext>
          </a:extLst>
        </p:spPr>
        <p:txBody>
          <a:bodyPr wrap="square" lIns="0" tIns="0" rIns="0" bIns="0" anchor="ctr" anchorCtr="0">
            <a:spAutoFit/>
          </a:bodyPr>
          <a:lstStyle/>
          <a:p>
            <a:pPr>
              <a:lnSpc>
                <a:spcPts val="6900"/>
              </a:lnSpc>
            </a:pPr>
            <a:r>
              <a:rPr lang="en-US" sz="7400" b="1" dirty="0" smtClean="0">
                <a:solidFill>
                  <a:srgbClr val="F8A432"/>
                </a:solidFill>
                <a:latin typeface="Arial" charset="0"/>
                <a:ea typeface="ＭＳ Ｐゴシック" charset="0"/>
                <a:cs typeface="Arial" charset="0"/>
                <a:sym typeface="Arial" charset="0"/>
              </a:rPr>
              <a:t>Consider </a:t>
            </a:r>
            <a:r>
              <a:rPr lang="en-US" sz="7400" b="1" dirty="0" smtClean="0">
                <a:solidFill>
                  <a:srgbClr val="F8A432"/>
                </a:solidFill>
                <a:latin typeface="Arial" charset="0"/>
                <a:ea typeface="ＭＳ Ｐゴシック" charset="0"/>
                <a:cs typeface="Arial" charset="0"/>
                <a:sym typeface="Arial" charset="0"/>
              </a:rPr>
              <a:t>cards </a:t>
            </a:r>
            <a:br>
              <a:rPr lang="en-US" sz="7400" b="1" dirty="0" smtClean="0">
                <a:solidFill>
                  <a:srgbClr val="F8A432"/>
                </a:solidFill>
                <a:latin typeface="Arial" charset="0"/>
                <a:ea typeface="ＭＳ Ｐゴシック" charset="0"/>
                <a:cs typeface="Arial" charset="0"/>
                <a:sym typeface="Arial" charset="0"/>
              </a:rPr>
            </a:br>
            <a:r>
              <a:rPr lang="en-US" sz="7400" b="1" dirty="0" smtClean="0">
                <a:solidFill>
                  <a:srgbClr val="F8A432"/>
                </a:solidFill>
                <a:latin typeface="Arial" charset="0"/>
                <a:ea typeface="ＭＳ Ｐゴシック" charset="0"/>
                <a:cs typeface="Arial" charset="0"/>
                <a:sym typeface="Arial" charset="0"/>
              </a:rPr>
              <a:t>over cash</a:t>
            </a:r>
          </a:p>
        </p:txBody>
      </p:sp>
      <p:sp>
        <p:nvSpPr>
          <p:cNvPr id="10" name="Rectangle 9"/>
          <p:cNvSpPr/>
          <p:nvPr/>
        </p:nvSpPr>
        <p:spPr>
          <a:xfrm>
            <a:off x="457200" y="762371"/>
            <a:ext cx="8181975" cy="209179"/>
          </a:xfrm>
          <a:prstGeom prst="rect">
            <a:avLst/>
          </a:prstGeom>
        </p:spPr>
        <p:txBody>
          <a:bodyPr wrap="square" lIns="0" tIns="0" rIns="0" bIns="0">
            <a:spAutoFit/>
          </a:bodyPr>
          <a:lstStyle/>
          <a:p>
            <a:pPr>
              <a:lnSpc>
                <a:spcPts val="1600"/>
              </a:lnSpc>
            </a:pPr>
            <a:r>
              <a:rPr lang="en-US" sz="1200" b="1" dirty="0" smtClean="0">
                <a:solidFill>
                  <a:srgbClr val="6EBC29"/>
                </a:solidFill>
                <a:latin typeface="Arial" charset="0"/>
                <a:ea typeface="ＭＳ Ｐゴシック" charset="0"/>
                <a:cs typeface="Arial" charset="0"/>
                <a:sym typeface="Arial" charset="0"/>
              </a:rPr>
              <a:t>A </a:t>
            </a:r>
            <a:r>
              <a:rPr lang="en-US" sz="1200" b="1" dirty="0">
                <a:solidFill>
                  <a:srgbClr val="6EBC29"/>
                </a:solidFill>
                <a:latin typeface="Arial" charset="0"/>
                <a:ea typeface="ＭＳ Ｐゴシック" charset="0"/>
                <a:cs typeface="Arial" charset="0"/>
                <a:sym typeface="Arial" charset="0"/>
              </a:rPr>
              <a:t>PRESENTATION BY MASTER YOUR </a:t>
            </a:r>
            <a:r>
              <a:rPr lang="en-US" sz="1200" b="1" dirty="0" smtClean="0">
                <a:solidFill>
                  <a:srgbClr val="6EBC29"/>
                </a:solidFill>
                <a:latin typeface="Arial" charset="0"/>
                <a:ea typeface="ＭＳ Ｐゴシック" charset="0"/>
                <a:cs typeface="Arial" charset="0"/>
                <a:sym typeface="Arial" charset="0"/>
              </a:rPr>
              <a:t>CARD</a:t>
            </a:r>
            <a:endParaRPr lang="en-US" sz="1200" b="1" dirty="0">
              <a:solidFill>
                <a:srgbClr val="6EBC29"/>
              </a:solidFill>
              <a:latin typeface="Arial" charset="0"/>
              <a:ea typeface="ＭＳ Ｐゴシック" charset="0"/>
              <a:cs typeface="Arial" charset="0"/>
              <a:sym typeface="Arial" charset="0"/>
            </a:endParaRPr>
          </a:p>
        </p:txBody>
      </p:sp>
    </p:spTree>
    <p:extLst>
      <p:ext uri="{BB962C8B-B14F-4D97-AF65-F5344CB8AC3E}">
        <p14:creationId xmlns:p14="http://schemas.microsoft.com/office/powerpoint/2010/main" val="2055708423"/>
      </p:ext>
    </p:extLst>
  </p:cSld>
  <p:clrMapOvr>
    <a:masterClrMapping/>
  </p:clrMapOvr>
  <p:transition spd="slow">
    <p:wip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a:off x="360169" y="2928481"/>
            <a:ext cx="8444990" cy="0"/>
          </a:xfrm>
          <a:prstGeom prst="line">
            <a:avLst/>
          </a:prstGeom>
          <a:ln cap="rnd">
            <a:solidFill>
              <a:srgbClr val="6EBC29"/>
            </a:solidFill>
            <a:prstDash val="sysDot"/>
          </a:ln>
          <a:effectLst/>
        </p:spPr>
        <p:style>
          <a:lnRef idx="2">
            <a:schemeClr val="accent1"/>
          </a:lnRef>
          <a:fillRef idx="0">
            <a:schemeClr val="accent1"/>
          </a:fillRef>
          <a:effectRef idx="1">
            <a:schemeClr val="accent1"/>
          </a:effectRef>
          <a:fontRef idx="minor">
            <a:schemeClr val="tx1"/>
          </a:fontRef>
        </p:style>
      </p:cxnSp>
      <p:sp>
        <p:nvSpPr>
          <p:cNvPr id="9" name="Rectangle 8"/>
          <p:cNvSpPr/>
          <p:nvPr/>
        </p:nvSpPr>
        <p:spPr>
          <a:xfrm>
            <a:off x="457200" y="3108960"/>
            <a:ext cx="6670334" cy="1092607"/>
          </a:xfrm>
          <a:prstGeom prst="rect">
            <a:avLst/>
          </a:prstGeom>
        </p:spPr>
        <p:txBody>
          <a:bodyPr wrap="square" lIns="0" tIns="0" rIns="0" bIns="0">
            <a:spAutoFit/>
          </a:bodyPr>
          <a:lstStyle/>
          <a:p>
            <a:pPr marL="192024" indent="-192024">
              <a:spcAft>
                <a:spcPts val="1200"/>
              </a:spcAft>
              <a:buFont typeface="Arial"/>
              <a:buChar char="•"/>
            </a:pPr>
            <a:r>
              <a:rPr lang="en-US" sz="1700" dirty="0">
                <a:solidFill>
                  <a:srgbClr val="FFFFFF"/>
                </a:solidFill>
                <a:latin typeface="Arial"/>
                <a:cs typeface="Arial"/>
              </a:rPr>
              <a:t>State of the art accounting </a:t>
            </a:r>
            <a:r>
              <a:rPr lang="en-US" sz="1700" dirty="0" smtClean="0">
                <a:solidFill>
                  <a:srgbClr val="FFFFFF"/>
                </a:solidFill>
                <a:latin typeface="Arial"/>
                <a:cs typeface="Arial"/>
              </a:rPr>
              <a:t>tools.</a:t>
            </a:r>
            <a:endParaRPr lang="en-US" sz="1700" dirty="0">
              <a:solidFill>
                <a:srgbClr val="FFFFFF"/>
              </a:solidFill>
              <a:latin typeface="Arial"/>
              <a:cs typeface="Arial"/>
            </a:endParaRPr>
          </a:p>
          <a:p>
            <a:pPr marL="192024" indent="-192024">
              <a:spcAft>
                <a:spcPts val="1200"/>
              </a:spcAft>
              <a:buFont typeface="Arial"/>
              <a:buChar char="•"/>
            </a:pPr>
            <a:r>
              <a:rPr lang="ro-RO" sz="1700" dirty="0">
                <a:solidFill>
                  <a:srgbClr val="FFFFFF"/>
                </a:solidFill>
                <a:latin typeface="Arial"/>
                <a:ea typeface="ＭＳ Ｐゴシック" charset="0"/>
                <a:cs typeface="Arial"/>
                <a:sym typeface="Arial" charset="0"/>
              </a:rPr>
              <a:t>Money in your </a:t>
            </a:r>
            <a:r>
              <a:rPr lang="ro-RO" sz="1700" dirty="0" smtClean="0">
                <a:solidFill>
                  <a:srgbClr val="FFFFFF"/>
                </a:solidFill>
                <a:latin typeface="Arial"/>
                <a:ea typeface="ＭＳ Ｐゴシック" charset="0"/>
                <a:cs typeface="Arial"/>
                <a:sym typeface="Arial" charset="0"/>
              </a:rPr>
              <a:t>account faster.</a:t>
            </a:r>
            <a:endParaRPr lang="ro-RO" sz="1700" dirty="0">
              <a:solidFill>
                <a:srgbClr val="FFFFFF"/>
              </a:solidFill>
              <a:latin typeface="Arial"/>
              <a:ea typeface="ＭＳ Ｐゴシック" charset="0"/>
              <a:cs typeface="Arial"/>
              <a:sym typeface="Arial" charset="0"/>
            </a:endParaRPr>
          </a:p>
          <a:p>
            <a:pPr marL="192024" indent="-192024">
              <a:spcAft>
                <a:spcPts val="1200"/>
              </a:spcAft>
              <a:buFont typeface="Arial"/>
              <a:buChar char="•"/>
            </a:pPr>
            <a:r>
              <a:rPr lang="en-US" sz="1700" dirty="0">
                <a:solidFill>
                  <a:srgbClr val="FFFFFF"/>
                </a:solidFill>
                <a:latin typeface="Arial"/>
                <a:ea typeface="ＭＳ Ｐゴシック" charset="0"/>
                <a:cs typeface="Arial"/>
                <a:sym typeface="Arial" charset="0"/>
              </a:rPr>
              <a:t>More efficiency, </a:t>
            </a:r>
            <a:r>
              <a:rPr lang="en-US" sz="1700" dirty="0" smtClean="0">
                <a:solidFill>
                  <a:srgbClr val="FFFFFF"/>
                </a:solidFill>
                <a:latin typeface="Arial"/>
                <a:ea typeface="ＭＳ Ｐゴシック" charset="0"/>
                <a:cs typeface="Arial"/>
                <a:sym typeface="Arial" charset="0"/>
              </a:rPr>
              <a:t>less worry.</a:t>
            </a:r>
            <a:endParaRPr lang="en-US" sz="1700" dirty="0">
              <a:solidFill>
                <a:srgbClr val="FFFFFF"/>
              </a:solidFill>
              <a:latin typeface="Arial"/>
              <a:ea typeface="ＭＳ Ｐゴシック" charset="0"/>
              <a:cs typeface="Arial"/>
              <a:sym typeface="Arial" charset="0"/>
            </a:endParaRPr>
          </a:p>
        </p:txBody>
      </p:sp>
      <p:sp>
        <p:nvSpPr>
          <p:cNvPr id="14" name="Rectangle 3"/>
          <p:cNvSpPr>
            <a:spLocks/>
          </p:cNvSpPr>
          <p:nvPr/>
        </p:nvSpPr>
        <p:spPr bwMode="auto">
          <a:xfrm>
            <a:off x="457201" y="1137280"/>
            <a:ext cx="4367154" cy="16300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rnd">
                <a:solidFill>
                  <a:schemeClr val="tx1"/>
                </a:solidFill>
                <a:round/>
                <a:headEnd type="none" w="med" len="med"/>
                <a:tailEnd type="none" w="med" len="med"/>
              </a14:hiddenLine>
            </a:ext>
          </a:extLst>
        </p:spPr>
        <p:txBody>
          <a:bodyPr lIns="0" tIns="0" rIns="0" bIns="0" anchor="b" anchorCtr="0"/>
          <a:lstStyle/>
          <a:p>
            <a:pPr>
              <a:lnSpc>
                <a:spcPts val="4800"/>
              </a:lnSpc>
            </a:pPr>
            <a:r>
              <a:rPr lang="en-US" sz="5000" b="1" dirty="0" smtClean="0">
                <a:solidFill>
                  <a:srgbClr val="F9A225"/>
                </a:solidFill>
                <a:latin typeface="Arial" charset="0"/>
                <a:ea typeface="ＭＳ Ｐゴシック" charset="0"/>
                <a:cs typeface="Arial" charset="0"/>
                <a:sym typeface="Arial" charset="0"/>
              </a:rPr>
              <a:t>Manage </a:t>
            </a:r>
            <a:br>
              <a:rPr lang="en-US" sz="5000" b="1" dirty="0" smtClean="0">
                <a:solidFill>
                  <a:srgbClr val="F9A225"/>
                </a:solidFill>
                <a:latin typeface="Arial" charset="0"/>
                <a:ea typeface="ＭＳ Ｐゴシック" charset="0"/>
                <a:cs typeface="Arial" charset="0"/>
                <a:sym typeface="Arial" charset="0"/>
              </a:rPr>
            </a:br>
            <a:r>
              <a:rPr lang="en-US" sz="5000" b="1" dirty="0" smtClean="0">
                <a:solidFill>
                  <a:srgbClr val="F9A225"/>
                </a:solidFill>
                <a:latin typeface="Arial" charset="0"/>
                <a:ea typeface="ＭＳ Ｐゴシック" charset="0"/>
                <a:cs typeface="Arial" charset="0"/>
                <a:sym typeface="Arial" charset="0"/>
              </a:rPr>
              <a:t>your money</a:t>
            </a:r>
            <a:endParaRPr lang="en-US" sz="5000" b="1" dirty="0">
              <a:solidFill>
                <a:srgbClr val="F9A225"/>
              </a:solidFill>
              <a:latin typeface="Arial" charset="0"/>
              <a:ea typeface="ＭＳ Ｐゴシック" charset="0"/>
              <a:cs typeface="Arial" charset="0"/>
              <a:sym typeface="Arial" charset="0"/>
            </a:endParaRPr>
          </a:p>
        </p:txBody>
      </p:sp>
      <p:pic>
        <p:nvPicPr>
          <p:cNvPr id="3" name="Picture 2"/>
          <p:cNvPicPr>
            <a:picLocks noChangeAspect="1"/>
          </p:cNvPicPr>
          <p:nvPr/>
        </p:nvPicPr>
        <p:blipFill>
          <a:blip r:embed="rId3"/>
          <a:stretch>
            <a:fillRect/>
          </a:stretch>
        </p:blipFill>
        <p:spPr>
          <a:xfrm>
            <a:off x="6432467" y="1219582"/>
            <a:ext cx="1879600" cy="1371600"/>
          </a:xfrm>
          <a:prstGeom prst="rect">
            <a:avLst/>
          </a:prstGeom>
        </p:spPr>
      </p:pic>
    </p:spTree>
    <p:extLst>
      <p:ext uri="{BB962C8B-B14F-4D97-AF65-F5344CB8AC3E}">
        <p14:creationId xmlns:p14="http://schemas.microsoft.com/office/powerpoint/2010/main" val="569225373"/>
      </p:ext>
    </p:extLst>
  </p:cSld>
  <p:clrMapOvr>
    <a:masterClrMapping/>
  </p:clrMapOvr>
  <p:transition spd="slow">
    <p:wip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p:cNvSpPr>
          <p:nvPr/>
        </p:nvSpPr>
        <p:spPr bwMode="auto">
          <a:xfrm>
            <a:off x="457200" y="758180"/>
            <a:ext cx="5807826" cy="200918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rnd">
                <a:solidFill>
                  <a:schemeClr val="tx1"/>
                </a:solidFill>
                <a:round/>
                <a:headEnd type="none" w="med" len="med"/>
                <a:tailEnd type="none" w="med" len="med"/>
              </a14:hiddenLine>
            </a:ext>
          </a:extLst>
        </p:spPr>
        <p:txBody>
          <a:bodyPr wrap="square" lIns="0" tIns="0" rIns="0" bIns="0" anchor="b" anchorCtr="0">
            <a:noAutofit/>
          </a:bodyPr>
          <a:lstStyle/>
          <a:p>
            <a:pPr>
              <a:lnSpc>
                <a:spcPts val="4800"/>
              </a:lnSpc>
            </a:pPr>
            <a:r>
              <a:rPr lang="en-US" sz="5000" b="1" dirty="0" smtClean="0">
                <a:solidFill>
                  <a:srgbClr val="F9A225"/>
                </a:solidFill>
                <a:latin typeface="Arial" charset="0"/>
                <a:ea typeface="ＭＳ Ｐゴシック" charset="0"/>
                <a:cs typeface="Arial" charset="0"/>
                <a:sym typeface="Arial" charset="0"/>
              </a:rPr>
              <a:t>Protect your business and customers</a:t>
            </a:r>
            <a:endParaRPr lang="en-US" sz="5000" b="1" dirty="0">
              <a:solidFill>
                <a:srgbClr val="F9A225"/>
              </a:solidFill>
              <a:latin typeface="Arial" charset="0"/>
              <a:ea typeface="ＭＳ Ｐゴシック" charset="0"/>
              <a:cs typeface="Arial" charset="0"/>
              <a:sym typeface="Arial" charset="0"/>
            </a:endParaRPr>
          </a:p>
        </p:txBody>
      </p:sp>
      <p:cxnSp>
        <p:nvCxnSpPr>
          <p:cNvPr id="6" name="Straight Connector 5"/>
          <p:cNvCxnSpPr/>
          <p:nvPr/>
        </p:nvCxnSpPr>
        <p:spPr>
          <a:xfrm>
            <a:off x="360169" y="2928481"/>
            <a:ext cx="8444990" cy="0"/>
          </a:xfrm>
          <a:prstGeom prst="line">
            <a:avLst/>
          </a:prstGeom>
          <a:ln cap="rnd">
            <a:solidFill>
              <a:srgbClr val="6EBC29"/>
            </a:solidFill>
            <a:prstDash val="sysDot"/>
          </a:ln>
          <a:effectLst/>
        </p:spPr>
        <p:style>
          <a:lnRef idx="2">
            <a:schemeClr val="accent1"/>
          </a:lnRef>
          <a:fillRef idx="0">
            <a:schemeClr val="accent1"/>
          </a:fillRef>
          <a:effectRef idx="1">
            <a:schemeClr val="accent1"/>
          </a:effectRef>
          <a:fontRef idx="minor">
            <a:schemeClr val="tx1"/>
          </a:fontRef>
        </p:style>
      </p:cxnSp>
      <p:sp>
        <p:nvSpPr>
          <p:cNvPr id="8" name="Rectangle 7"/>
          <p:cNvSpPr/>
          <p:nvPr/>
        </p:nvSpPr>
        <p:spPr>
          <a:xfrm>
            <a:off x="457199" y="3108960"/>
            <a:ext cx="8281612" cy="1544387"/>
          </a:xfrm>
          <a:prstGeom prst="rect">
            <a:avLst/>
          </a:prstGeom>
        </p:spPr>
        <p:txBody>
          <a:bodyPr wrap="square" lIns="0" tIns="0" rIns="0" bIns="0" numCol="2">
            <a:noAutofit/>
          </a:bodyPr>
          <a:lstStyle/>
          <a:p>
            <a:pPr marL="192024" indent="-192024">
              <a:spcAft>
                <a:spcPts val="1200"/>
              </a:spcAft>
            </a:pPr>
            <a:r>
              <a:rPr lang="en-US" sz="1700" b="1" dirty="0">
                <a:solidFill>
                  <a:srgbClr val="FFFFFF"/>
                </a:solidFill>
                <a:latin typeface="Arial"/>
                <a:cs typeface="Arial"/>
              </a:rPr>
              <a:t>For your business:</a:t>
            </a:r>
          </a:p>
          <a:p>
            <a:pPr marL="192024" indent="-192024">
              <a:spcAft>
                <a:spcPts val="1200"/>
              </a:spcAft>
              <a:buFont typeface="Arial"/>
              <a:buChar char="•"/>
            </a:pPr>
            <a:r>
              <a:rPr lang="en-US" sz="1400" dirty="0">
                <a:solidFill>
                  <a:srgbClr val="FFFFFF"/>
                </a:solidFill>
                <a:latin typeface="Arial"/>
                <a:cs typeface="Arial"/>
              </a:rPr>
              <a:t>No worrying about bounced </a:t>
            </a:r>
            <a:r>
              <a:rPr lang="en-US" sz="1400" dirty="0" smtClean="0">
                <a:solidFill>
                  <a:srgbClr val="FFFFFF"/>
                </a:solidFill>
                <a:latin typeface="Arial"/>
                <a:cs typeface="Arial"/>
              </a:rPr>
              <a:t>checks.</a:t>
            </a:r>
            <a:endParaRPr lang="en-US" sz="1400" dirty="0">
              <a:solidFill>
                <a:srgbClr val="FFFFFF"/>
              </a:solidFill>
              <a:latin typeface="Arial"/>
              <a:cs typeface="Arial"/>
            </a:endParaRPr>
          </a:p>
          <a:p>
            <a:pPr marL="192024" indent="-192024">
              <a:spcAft>
                <a:spcPts val="1200"/>
              </a:spcAft>
              <a:buFont typeface="Arial"/>
              <a:buChar char="•"/>
            </a:pPr>
            <a:r>
              <a:rPr lang="en-US" sz="1400" dirty="0">
                <a:solidFill>
                  <a:srgbClr val="FFFFFF"/>
                </a:solidFill>
                <a:latin typeface="Arial"/>
                <a:cs typeface="Arial"/>
              </a:rPr>
              <a:t>Less risk of theft, counterfeit </a:t>
            </a:r>
            <a:r>
              <a:rPr lang="en-US" sz="1400" dirty="0" smtClean="0">
                <a:solidFill>
                  <a:srgbClr val="FFFFFF"/>
                </a:solidFill>
                <a:latin typeface="Arial"/>
                <a:cs typeface="Arial"/>
              </a:rPr>
              <a:t>currency.</a:t>
            </a:r>
            <a:endParaRPr lang="en-US" sz="1400" dirty="0">
              <a:solidFill>
                <a:srgbClr val="FFFFFF"/>
              </a:solidFill>
              <a:latin typeface="Arial"/>
              <a:cs typeface="Arial"/>
            </a:endParaRPr>
          </a:p>
          <a:p>
            <a:pPr marL="192024" indent="-192024">
              <a:spcAft>
                <a:spcPts val="1200"/>
              </a:spcAft>
              <a:buFont typeface="Arial"/>
              <a:buChar char="•"/>
            </a:pPr>
            <a:r>
              <a:rPr lang="en-US" sz="1400" dirty="0">
                <a:solidFill>
                  <a:srgbClr val="FFFFFF"/>
                </a:solidFill>
                <a:latin typeface="Arial"/>
                <a:cs typeface="Arial"/>
              </a:rPr>
              <a:t>Better resources to protect your </a:t>
            </a:r>
            <a:r>
              <a:rPr lang="en-US" sz="1400" dirty="0" smtClean="0">
                <a:solidFill>
                  <a:srgbClr val="FFFFFF"/>
                </a:solidFill>
                <a:latin typeface="Arial"/>
                <a:cs typeface="Arial"/>
              </a:rPr>
              <a:t>business.</a:t>
            </a:r>
            <a:endParaRPr lang="en-US" sz="1700" dirty="0">
              <a:solidFill>
                <a:srgbClr val="FFFFFF"/>
              </a:solidFill>
              <a:latin typeface="Arial"/>
              <a:cs typeface="Arial"/>
            </a:endParaRPr>
          </a:p>
          <a:p>
            <a:pPr marL="192024" indent="-192024">
              <a:spcAft>
                <a:spcPts val="1200"/>
              </a:spcAft>
            </a:pPr>
            <a:r>
              <a:rPr lang="en-US" sz="1700" b="1" dirty="0">
                <a:solidFill>
                  <a:srgbClr val="FFFFFF"/>
                </a:solidFill>
                <a:latin typeface="Arial"/>
                <a:cs typeface="Arial"/>
              </a:rPr>
              <a:t>For your customers:</a:t>
            </a:r>
          </a:p>
          <a:p>
            <a:pPr marL="192024" indent="-192024">
              <a:spcAft>
                <a:spcPts val="1200"/>
              </a:spcAft>
              <a:buFont typeface="Arial"/>
              <a:buChar char="•"/>
            </a:pPr>
            <a:r>
              <a:rPr lang="en-US" sz="1400" dirty="0">
                <a:solidFill>
                  <a:srgbClr val="FFFFFF"/>
                </a:solidFill>
                <a:latin typeface="Arial"/>
                <a:cs typeface="Arial"/>
              </a:rPr>
              <a:t>Their cards protect them from loss, theft, </a:t>
            </a:r>
            <a:r>
              <a:rPr lang="en-US" sz="1400" dirty="0" smtClean="0">
                <a:solidFill>
                  <a:srgbClr val="FFFFFF"/>
                </a:solidFill>
                <a:latin typeface="Arial"/>
                <a:cs typeface="Arial"/>
              </a:rPr>
              <a:t/>
            </a:r>
            <a:br>
              <a:rPr lang="en-US" sz="1400" dirty="0" smtClean="0">
                <a:solidFill>
                  <a:srgbClr val="FFFFFF"/>
                </a:solidFill>
                <a:latin typeface="Arial"/>
                <a:cs typeface="Arial"/>
              </a:rPr>
            </a:br>
            <a:r>
              <a:rPr lang="en-US" sz="1400" dirty="0" smtClean="0">
                <a:solidFill>
                  <a:srgbClr val="FFFFFF"/>
                </a:solidFill>
                <a:latin typeface="Arial"/>
                <a:cs typeface="Arial"/>
              </a:rPr>
              <a:t>or </a:t>
            </a:r>
            <a:r>
              <a:rPr lang="en-US" sz="1400" dirty="0">
                <a:solidFill>
                  <a:srgbClr val="FFFFFF"/>
                </a:solidFill>
                <a:latin typeface="Arial"/>
                <a:cs typeface="Arial"/>
              </a:rPr>
              <a:t>fraudulent </a:t>
            </a:r>
            <a:r>
              <a:rPr lang="en-US" sz="1400" dirty="0" smtClean="0">
                <a:solidFill>
                  <a:srgbClr val="FFFFFF"/>
                </a:solidFill>
                <a:latin typeface="Arial"/>
                <a:cs typeface="Arial"/>
              </a:rPr>
              <a:t>use.</a:t>
            </a:r>
            <a:endParaRPr lang="en-US" sz="1400" dirty="0">
              <a:solidFill>
                <a:srgbClr val="FFFFFF"/>
              </a:solidFill>
              <a:latin typeface="Arial"/>
              <a:cs typeface="Arial"/>
            </a:endParaRPr>
          </a:p>
          <a:p>
            <a:pPr marL="192024" indent="-192024">
              <a:spcAft>
                <a:spcPts val="1200"/>
              </a:spcAft>
            </a:pPr>
            <a:endParaRPr lang="en-US" sz="1700" dirty="0">
              <a:solidFill>
                <a:srgbClr val="FFFFFF"/>
              </a:solidFill>
              <a:latin typeface="Arial"/>
              <a:cs typeface="Arial"/>
            </a:endParaRPr>
          </a:p>
        </p:txBody>
      </p:sp>
      <p:pic>
        <p:nvPicPr>
          <p:cNvPr id="3" name="Picture 2"/>
          <p:cNvPicPr>
            <a:picLocks noChangeAspect="1"/>
          </p:cNvPicPr>
          <p:nvPr/>
        </p:nvPicPr>
        <p:blipFill>
          <a:blip r:embed="rId3"/>
          <a:stretch>
            <a:fillRect/>
          </a:stretch>
        </p:blipFill>
        <p:spPr>
          <a:xfrm>
            <a:off x="6646613" y="1107159"/>
            <a:ext cx="1778000" cy="1536700"/>
          </a:xfrm>
          <a:prstGeom prst="rect">
            <a:avLst/>
          </a:prstGeom>
        </p:spPr>
      </p:pic>
    </p:spTree>
    <p:extLst>
      <p:ext uri="{BB962C8B-B14F-4D97-AF65-F5344CB8AC3E}">
        <p14:creationId xmlns:p14="http://schemas.microsoft.com/office/powerpoint/2010/main" val="3803771638"/>
      </p:ext>
    </p:extLst>
  </p:cSld>
  <p:clrMapOvr>
    <a:masterClrMapping/>
  </p:clrMapOvr>
  <p:transition spd="slow">
    <p:wip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0" y="177800"/>
            <a:ext cx="9144000" cy="6489700"/>
          </a:xfrm>
          <a:prstGeom prst="rect">
            <a:avLst/>
          </a:prstGeom>
        </p:spPr>
      </p:pic>
      <p:sp>
        <p:nvSpPr>
          <p:cNvPr id="8" name="Rectangle 3"/>
          <p:cNvSpPr>
            <a:spLocks/>
          </p:cNvSpPr>
          <p:nvPr/>
        </p:nvSpPr>
        <p:spPr bwMode="auto">
          <a:xfrm>
            <a:off x="457199" y="177800"/>
            <a:ext cx="5030623" cy="6489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rnd">
                <a:solidFill>
                  <a:schemeClr val="tx1"/>
                </a:solidFill>
                <a:round/>
                <a:headEnd type="none" w="med" len="med"/>
                <a:tailEnd type="none" w="med" len="med"/>
              </a14:hiddenLine>
            </a:ext>
          </a:extLst>
        </p:spPr>
        <p:txBody>
          <a:bodyPr lIns="0" tIns="0" rIns="0" bIns="0" anchor="ctr" anchorCtr="0"/>
          <a:lstStyle/>
          <a:p>
            <a:pPr>
              <a:lnSpc>
                <a:spcPts val="5800"/>
              </a:lnSpc>
            </a:pPr>
            <a:r>
              <a:rPr lang="en-US" sz="6500" b="1" dirty="0">
                <a:solidFill>
                  <a:srgbClr val="6EBC29"/>
                </a:solidFill>
                <a:latin typeface="Arial" charset="0"/>
                <a:ea typeface="ＭＳ Ｐゴシック" charset="0"/>
                <a:cs typeface="Arial" charset="0"/>
                <a:sym typeface="Arial" charset="0"/>
              </a:rPr>
              <a:t>Get more </a:t>
            </a:r>
            <a:r>
              <a:rPr lang="en-US" sz="6500" b="1" dirty="0" smtClean="0">
                <a:solidFill>
                  <a:srgbClr val="6EBC29"/>
                </a:solidFill>
                <a:latin typeface="Arial" charset="0"/>
                <a:ea typeface="ＭＳ Ｐゴシック" charset="0"/>
                <a:cs typeface="Arial" charset="0"/>
                <a:sym typeface="Arial" charset="0"/>
              </a:rPr>
              <a:t>resources:</a:t>
            </a:r>
          </a:p>
          <a:p>
            <a:pPr>
              <a:lnSpc>
                <a:spcPts val="4700"/>
              </a:lnSpc>
              <a:spcAft>
                <a:spcPts val="1200"/>
              </a:spcAft>
            </a:pPr>
            <a:r>
              <a:rPr lang="en-US" sz="2400" b="1" u="sng" dirty="0" smtClean="0">
                <a:solidFill>
                  <a:schemeClr val="bg1"/>
                </a:solidFill>
                <a:latin typeface="Arial"/>
                <a:cs typeface="Arial"/>
                <a:hlinkClick r:id="rId4"/>
              </a:rPr>
              <a:t>www.masteryourcardUSA.org</a:t>
            </a:r>
            <a:endParaRPr lang="en-US" sz="2400" b="1" u="sng" dirty="0" smtClean="0">
              <a:solidFill>
                <a:schemeClr val="bg1"/>
              </a:solidFill>
              <a:latin typeface="Arial"/>
              <a:cs typeface="Arial"/>
            </a:endParaRPr>
          </a:p>
          <a:p>
            <a:pPr marL="192024">
              <a:lnSpc>
                <a:spcPts val="2200"/>
              </a:lnSpc>
              <a:spcAft>
                <a:spcPts val="1200"/>
              </a:spcAft>
            </a:pPr>
            <a:r>
              <a:rPr lang="en-US" sz="1700" dirty="0">
                <a:solidFill>
                  <a:schemeClr val="bg1"/>
                </a:solidFill>
                <a:latin typeface="Arial"/>
                <a:cs typeface="Arial"/>
              </a:rPr>
              <a:t>• Download this </a:t>
            </a:r>
            <a:r>
              <a:rPr lang="en-US" sz="1700" dirty="0" smtClean="0">
                <a:solidFill>
                  <a:schemeClr val="bg1"/>
                </a:solidFill>
                <a:latin typeface="Arial"/>
                <a:cs typeface="Arial"/>
              </a:rPr>
              <a:t>presentation.</a:t>
            </a:r>
            <a:endParaRPr lang="en-US" sz="1700" dirty="0">
              <a:solidFill>
                <a:schemeClr val="bg1"/>
              </a:solidFill>
              <a:latin typeface="Arial"/>
              <a:cs typeface="Arial"/>
            </a:endParaRPr>
          </a:p>
          <a:p>
            <a:pPr marL="192024">
              <a:lnSpc>
                <a:spcPts val="2200"/>
              </a:lnSpc>
              <a:spcAft>
                <a:spcPts val="1200"/>
              </a:spcAft>
            </a:pPr>
            <a:r>
              <a:rPr lang="en-US" sz="1700" dirty="0">
                <a:solidFill>
                  <a:schemeClr val="bg1"/>
                </a:solidFill>
                <a:latin typeface="Arial"/>
                <a:cs typeface="Arial"/>
              </a:rPr>
              <a:t>• Access fact sheets and helpful </a:t>
            </a:r>
            <a:r>
              <a:rPr lang="en-US" sz="1700" dirty="0" smtClean="0">
                <a:solidFill>
                  <a:schemeClr val="bg1"/>
                </a:solidFill>
                <a:latin typeface="Arial"/>
                <a:cs typeface="Arial"/>
              </a:rPr>
              <a:t>tips.</a:t>
            </a:r>
            <a:endParaRPr lang="en-US" sz="1700" dirty="0">
              <a:solidFill>
                <a:schemeClr val="bg1"/>
              </a:solidFill>
              <a:latin typeface="Arial"/>
              <a:cs typeface="Arial"/>
            </a:endParaRPr>
          </a:p>
          <a:p>
            <a:pPr marL="192024">
              <a:lnSpc>
                <a:spcPts val="2200"/>
              </a:lnSpc>
              <a:spcAft>
                <a:spcPts val="1200"/>
              </a:spcAft>
            </a:pPr>
            <a:r>
              <a:rPr lang="en-US" sz="1700" dirty="0">
                <a:solidFill>
                  <a:schemeClr val="bg1"/>
                </a:solidFill>
                <a:latin typeface="Arial"/>
                <a:cs typeface="Arial"/>
              </a:rPr>
              <a:t>• Contact a </a:t>
            </a:r>
            <a:r>
              <a:rPr lang="en-US" sz="1700" i="1" dirty="0">
                <a:solidFill>
                  <a:schemeClr val="bg1"/>
                </a:solidFill>
                <a:latin typeface="Arial"/>
                <a:cs typeface="Arial"/>
              </a:rPr>
              <a:t>Master Your Card</a:t>
            </a:r>
            <a:r>
              <a:rPr lang="en-US" sz="1700" dirty="0">
                <a:solidFill>
                  <a:schemeClr val="bg1"/>
                </a:solidFill>
                <a:latin typeface="Arial"/>
                <a:cs typeface="Arial"/>
              </a:rPr>
              <a:t> </a:t>
            </a:r>
            <a:r>
              <a:rPr lang="en-US" sz="1700" dirty="0" smtClean="0">
                <a:solidFill>
                  <a:schemeClr val="bg1"/>
                </a:solidFill>
                <a:latin typeface="Arial"/>
                <a:cs typeface="Arial"/>
              </a:rPr>
              <a:t>representative.</a:t>
            </a:r>
            <a:endParaRPr lang="en-US" sz="1700" b="1" u="sng" dirty="0">
              <a:solidFill>
                <a:schemeClr val="bg1"/>
              </a:solidFill>
              <a:latin typeface="Arial"/>
              <a:cs typeface="Arial"/>
            </a:endParaRPr>
          </a:p>
        </p:txBody>
      </p:sp>
    </p:spTree>
    <p:extLst>
      <p:ext uri="{BB962C8B-B14F-4D97-AF65-F5344CB8AC3E}">
        <p14:creationId xmlns:p14="http://schemas.microsoft.com/office/powerpoint/2010/main" val="3999584894"/>
      </p:ext>
    </p:extLst>
  </p:cSld>
  <p:clrMapOvr>
    <a:masterClrMapping/>
  </p:clrMapOvr>
  <p:transition spd="slow">
    <p:wip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a:spLocks/>
          </p:cNvSpPr>
          <p:nvPr/>
        </p:nvSpPr>
        <p:spPr bwMode="auto">
          <a:xfrm>
            <a:off x="457200" y="457200"/>
            <a:ext cx="8435280" cy="5257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rnd">
                <a:solidFill>
                  <a:schemeClr val="tx1"/>
                </a:solidFill>
                <a:round/>
                <a:headEnd type="none" w="med" len="med"/>
                <a:tailEnd type="none" w="med" len="med"/>
              </a14:hiddenLine>
            </a:ext>
          </a:extLst>
        </p:spPr>
        <p:txBody>
          <a:bodyPr lIns="0" tIns="0" rIns="0" bIns="0" anchor="ctr" anchorCtr="0"/>
          <a:lstStyle/>
          <a:p>
            <a:pPr algn="l">
              <a:lnSpc>
                <a:spcPts val="5000"/>
              </a:lnSpc>
            </a:pPr>
            <a:r>
              <a:rPr lang="en-US" sz="9000" b="1" dirty="0" smtClean="0">
                <a:solidFill>
                  <a:srgbClr val="6EBC29"/>
                </a:solidFill>
                <a:latin typeface="Arial" charset="0"/>
                <a:ea typeface="ＭＳ Ｐゴシック" charset="0"/>
                <a:cs typeface="Arial" charset="0"/>
                <a:sym typeface="Arial" charset="0"/>
              </a:rPr>
              <a:t>Thank you</a:t>
            </a:r>
            <a:endParaRPr lang="en-US" sz="9000" b="1" dirty="0">
              <a:solidFill>
                <a:srgbClr val="6EBC29"/>
              </a:solidFill>
              <a:latin typeface="Arial" charset="0"/>
              <a:ea typeface="ＭＳ Ｐゴシック" charset="0"/>
              <a:cs typeface="Arial" charset="0"/>
              <a:sym typeface="Arial" charset="0"/>
            </a:endParaRPr>
          </a:p>
        </p:txBody>
      </p:sp>
    </p:spTree>
    <p:extLst>
      <p:ext uri="{BB962C8B-B14F-4D97-AF65-F5344CB8AC3E}">
        <p14:creationId xmlns:p14="http://schemas.microsoft.com/office/powerpoint/2010/main" val="776061488"/>
      </p:ext>
    </p:extLst>
  </p:cSld>
  <p:clrMapOvr>
    <a:masterClrMapping/>
  </p:clrMapOvr>
  <p:transition spd="slow">
    <p:wip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r:link="rId4">
            <a:extLst>
              <a:ext uri="{28A0092B-C50C-407E-A947-70E740481C1C}">
                <a14:useLocalDpi xmlns:a14="http://schemas.microsoft.com/office/drawing/2010/main" val="0"/>
              </a:ext>
            </a:extLst>
          </a:blip>
          <a:srcRect l="16562" t="25555" r="17291"/>
          <a:stretch/>
        </p:blipFill>
        <p:spPr>
          <a:xfrm>
            <a:off x="1514475" y="1752600"/>
            <a:ext cx="6048376" cy="5105400"/>
          </a:xfrm>
          <a:prstGeom prst="rect">
            <a:avLst/>
          </a:prstGeom>
        </p:spPr>
      </p:pic>
    </p:spTree>
    <p:extLst>
      <p:ext uri="{BB962C8B-B14F-4D97-AF65-F5344CB8AC3E}">
        <p14:creationId xmlns:p14="http://schemas.microsoft.com/office/powerpoint/2010/main" val="2412515746"/>
      </p:ext>
    </p:extLst>
  </p:cSld>
  <p:clrMapOvr>
    <a:masterClrMapping/>
  </p:clrMapOvr>
  <p:transition spd="slow">
    <p:wip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p:cNvSpPr>
          <p:nvPr/>
        </p:nvSpPr>
        <p:spPr bwMode="auto">
          <a:xfrm>
            <a:off x="580646" y="3108960"/>
            <a:ext cx="8004036" cy="162918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chemeClr val="tx1"/>
                </a:solidFill>
                <a:miter lim="800000"/>
                <a:headEnd type="none" w="med" len="med"/>
                <a:tailEnd type="none" w="med" len="med"/>
              </a14:hiddenLine>
            </a:ext>
          </a:extLst>
        </p:spPr>
        <p:txBody>
          <a:bodyPr lIns="0" tIns="0" rIns="0" bIns="0" anchor="t" anchorCtr="0">
            <a:noAutofit/>
          </a:bodyPr>
          <a:lstStyle/>
          <a:p>
            <a:pPr algn="ctr">
              <a:lnSpc>
                <a:spcPts val="2700"/>
              </a:lnSpc>
            </a:pPr>
            <a:r>
              <a:rPr lang="en-US" sz="2000" b="1" i="1" dirty="0">
                <a:solidFill>
                  <a:schemeClr val="bg1"/>
                </a:solidFill>
                <a:latin typeface="Arial" charset="0"/>
                <a:ea typeface="ＭＳ Ｐゴシック" charset="0"/>
                <a:cs typeface="Arial" charset="0"/>
                <a:sym typeface="Arial" charset="0"/>
              </a:rPr>
              <a:t>Master Your Card</a:t>
            </a:r>
            <a:r>
              <a:rPr lang="en-US" sz="2000" b="1" dirty="0">
                <a:solidFill>
                  <a:schemeClr val="bg1"/>
                </a:solidFill>
                <a:latin typeface="Arial" charset="0"/>
                <a:ea typeface="ＭＳ Ｐゴシック" charset="0"/>
                <a:cs typeface="Arial" charset="0"/>
                <a:sym typeface="Arial" charset="0"/>
              </a:rPr>
              <a:t> is a </a:t>
            </a:r>
            <a:r>
              <a:rPr lang="en-US" sz="2000" b="1" dirty="0" smtClean="0">
                <a:solidFill>
                  <a:schemeClr val="bg1"/>
                </a:solidFill>
                <a:latin typeface="Arial" charset="0"/>
                <a:ea typeface="ＭＳ Ｐゴシック" charset="0"/>
                <a:cs typeface="Arial" charset="0"/>
                <a:sym typeface="Arial" charset="0"/>
              </a:rPr>
              <a:t>community empowerment program </a:t>
            </a:r>
            <a:r>
              <a:rPr lang="en-US" sz="2000" b="1" dirty="0">
                <a:solidFill>
                  <a:schemeClr val="bg1"/>
                </a:solidFill>
                <a:latin typeface="Arial" charset="0"/>
                <a:ea typeface="ＭＳ Ｐゴシック" charset="0"/>
                <a:cs typeface="Arial" charset="0"/>
                <a:sym typeface="Arial" charset="0"/>
              </a:rPr>
              <a:t>from </a:t>
            </a:r>
            <a:r>
              <a:rPr lang="en-US" sz="2000" b="1" dirty="0" err="1" smtClean="0">
                <a:solidFill>
                  <a:schemeClr val="bg1"/>
                </a:solidFill>
                <a:latin typeface="Arial" charset="0"/>
                <a:ea typeface="ＭＳ Ｐゴシック" charset="0"/>
                <a:cs typeface="Arial" charset="0"/>
                <a:sym typeface="Arial" charset="0"/>
              </a:rPr>
              <a:t>Mastercard</a:t>
            </a:r>
            <a:r>
              <a:rPr lang="en-US" sz="2000" b="1" dirty="0" smtClean="0">
                <a:solidFill>
                  <a:schemeClr val="bg1"/>
                </a:solidFill>
                <a:latin typeface="Arial" charset="0"/>
                <a:ea typeface="ＭＳ Ｐゴシック" charset="0"/>
                <a:cs typeface="Arial" charset="0"/>
                <a:sym typeface="Arial" charset="0"/>
              </a:rPr>
              <a:t> that </a:t>
            </a:r>
            <a:r>
              <a:rPr lang="en-US" sz="2000" b="1" dirty="0">
                <a:solidFill>
                  <a:schemeClr val="bg1"/>
                </a:solidFill>
                <a:latin typeface="Arial" charset="0"/>
                <a:ea typeface="ＭＳ Ｐゴシック" charset="0"/>
                <a:cs typeface="Arial" charset="0"/>
                <a:sym typeface="Arial" charset="0"/>
              </a:rPr>
              <a:t>helps </a:t>
            </a:r>
            <a:r>
              <a:rPr lang="en-US" sz="2000" b="1" dirty="0" smtClean="0">
                <a:solidFill>
                  <a:schemeClr val="bg1"/>
                </a:solidFill>
                <a:latin typeface="Arial" charset="0"/>
                <a:ea typeface="ＭＳ Ｐゴシック" charset="0"/>
                <a:cs typeface="Arial" charset="0"/>
                <a:sym typeface="Arial" charset="0"/>
              </a:rPr>
              <a:t>consumers</a:t>
            </a:r>
            <a:r>
              <a:rPr lang="en-US" sz="2000" b="1" dirty="0">
                <a:solidFill>
                  <a:schemeClr val="bg1"/>
                </a:solidFill>
                <a:latin typeface="Arial" charset="0"/>
                <a:ea typeface="ＭＳ Ｐゴシック" charset="0"/>
                <a:cs typeface="Arial" charset="0"/>
                <a:sym typeface="Arial" charset="0"/>
              </a:rPr>
              <a:t>, </a:t>
            </a:r>
            <a:r>
              <a:rPr lang="en-US" sz="2000" b="1" dirty="0" smtClean="0">
                <a:solidFill>
                  <a:schemeClr val="bg1"/>
                </a:solidFill>
                <a:latin typeface="Arial" charset="0"/>
                <a:ea typeface="ＭＳ Ｐゴシック" charset="0"/>
                <a:cs typeface="Arial" charset="0"/>
                <a:sym typeface="Arial" charset="0"/>
              </a:rPr>
              <a:t>small businesses and </a:t>
            </a:r>
            <a:r>
              <a:rPr lang="en-US" sz="2000" b="1" dirty="0">
                <a:solidFill>
                  <a:schemeClr val="bg1"/>
                </a:solidFill>
                <a:latin typeface="Arial" charset="0"/>
                <a:ea typeface="ＭＳ Ｐゴシック" charset="0"/>
                <a:cs typeface="Arial" charset="0"/>
                <a:sym typeface="Arial" charset="0"/>
              </a:rPr>
              <a:t>governments learn how to get more from their money by using prepaid, debit and credit cards to access a financially empowering electronic payment network. </a:t>
            </a:r>
          </a:p>
        </p:txBody>
      </p:sp>
      <p:cxnSp>
        <p:nvCxnSpPr>
          <p:cNvPr id="3" name="Straight Connector 2"/>
          <p:cNvCxnSpPr/>
          <p:nvPr/>
        </p:nvCxnSpPr>
        <p:spPr>
          <a:xfrm>
            <a:off x="360169" y="2928481"/>
            <a:ext cx="8444990" cy="0"/>
          </a:xfrm>
          <a:prstGeom prst="line">
            <a:avLst/>
          </a:prstGeom>
          <a:ln cap="rnd">
            <a:solidFill>
              <a:srgbClr val="6EBC29"/>
            </a:solidFill>
            <a:prstDash val="sysDot"/>
          </a:ln>
          <a:effectLst/>
        </p:spPr>
        <p:style>
          <a:lnRef idx="2">
            <a:schemeClr val="accent1"/>
          </a:lnRef>
          <a:fillRef idx="0">
            <a:schemeClr val="accent1"/>
          </a:fillRef>
          <a:effectRef idx="1">
            <a:schemeClr val="accent1"/>
          </a:effectRef>
          <a:fontRef idx="minor">
            <a:schemeClr val="tx1"/>
          </a:fontRef>
        </p:style>
      </p:cxnSp>
      <p:pic>
        <p:nvPicPr>
          <p:cNvPr id="2" name="Picture 1"/>
          <p:cNvPicPr>
            <a:picLocks noChangeAspect="1"/>
          </p:cNvPicPr>
          <p:nvPr/>
        </p:nvPicPr>
        <p:blipFill>
          <a:blip r:embed="rId3"/>
          <a:stretch>
            <a:fillRect/>
          </a:stretch>
        </p:blipFill>
        <p:spPr>
          <a:xfrm>
            <a:off x="1375914" y="1105281"/>
            <a:ext cx="6413500" cy="1498600"/>
          </a:xfrm>
          <a:prstGeom prst="rect">
            <a:avLst/>
          </a:prstGeom>
        </p:spPr>
      </p:pic>
    </p:spTree>
    <p:extLst>
      <p:ext uri="{BB962C8B-B14F-4D97-AF65-F5344CB8AC3E}">
        <p14:creationId xmlns:p14="http://schemas.microsoft.com/office/powerpoint/2010/main" val="398314847"/>
      </p:ext>
    </p:extLst>
  </p:cSld>
  <p:clrMapOvr>
    <a:masterClrMapping/>
  </p:clrMapOvr>
  <p:transition spd="slow">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4672703" y="3671431"/>
            <a:ext cx="4113498" cy="0"/>
          </a:xfrm>
          <a:prstGeom prst="line">
            <a:avLst/>
          </a:prstGeom>
          <a:ln cap="rnd">
            <a:solidFill>
              <a:srgbClr val="6EBC29"/>
            </a:solidFill>
            <a:prstDash val="sysDot"/>
          </a:ln>
          <a:effectLst/>
        </p:spPr>
        <p:style>
          <a:lnRef idx="2">
            <a:schemeClr val="accent1"/>
          </a:lnRef>
          <a:fillRef idx="0">
            <a:schemeClr val="accent1"/>
          </a:fillRef>
          <a:effectRef idx="1">
            <a:schemeClr val="accent1"/>
          </a:effectRef>
          <a:fontRef idx="minor">
            <a:schemeClr val="tx1"/>
          </a:fontRef>
        </p:style>
      </p:cxnSp>
      <p:sp>
        <p:nvSpPr>
          <p:cNvPr id="4" name="Rectangle 3"/>
          <p:cNvSpPr/>
          <p:nvPr/>
        </p:nvSpPr>
        <p:spPr>
          <a:xfrm>
            <a:off x="6274504" y="2379331"/>
            <a:ext cx="2511697" cy="1046440"/>
          </a:xfrm>
          <a:prstGeom prst="rect">
            <a:avLst/>
          </a:prstGeom>
        </p:spPr>
        <p:txBody>
          <a:bodyPr wrap="square" lIns="0" tIns="0" rIns="0" bIns="0">
            <a:spAutoFit/>
          </a:bodyPr>
          <a:lstStyle/>
          <a:p>
            <a:pPr marL="93726"/>
            <a:r>
              <a:rPr lang="en-US" sz="1700" b="1" dirty="0" smtClean="0">
                <a:solidFill>
                  <a:srgbClr val="FFFFFF"/>
                </a:solidFill>
                <a:latin typeface="Arial"/>
                <a:cs typeface="Arial"/>
              </a:rPr>
              <a:t>The benefits of accepting cards and electronic payment technology </a:t>
            </a:r>
            <a:endParaRPr lang="en-US" sz="1700" b="1" dirty="0">
              <a:solidFill>
                <a:srgbClr val="FFFFFF"/>
              </a:solidFill>
              <a:latin typeface="Arial"/>
              <a:cs typeface="Arial"/>
            </a:endParaRPr>
          </a:p>
        </p:txBody>
      </p:sp>
      <p:sp>
        <p:nvSpPr>
          <p:cNvPr id="7" name="Rectangle 3"/>
          <p:cNvSpPr>
            <a:spLocks/>
          </p:cNvSpPr>
          <p:nvPr/>
        </p:nvSpPr>
        <p:spPr bwMode="auto">
          <a:xfrm>
            <a:off x="457198" y="177800"/>
            <a:ext cx="5931043" cy="577393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rnd">
                <a:solidFill>
                  <a:schemeClr val="tx1"/>
                </a:solidFill>
                <a:round/>
                <a:headEnd type="none" w="med" len="med"/>
                <a:tailEnd type="none" w="med" len="med"/>
              </a14:hiddenLine>
            </a:ext>
          </a:extLst>
        </p:spPr>
        <p:txBody>
          <a:bodyPr lIns="0" tIns="0" rIns="0" bIns="0" anchor="ctr" anchorCtr="0"/>
          <a:lstStyle/>
          <a:p>
            <a:pPr>
              <a:lnSpc>
                <a:spcPts val="4800"/>
              </a:lnSpc>
            </a:pPr>
            <a:r>
              <a:rPr lang="en-US" sz="5000" b="1" dirty="0">
                <a:solidFill>
                  <a:srgbClr val="F9A225"/>
                </a:solidFill>
                <a:latin typeface="Arial" charset="0"/>
                <a:ea typeface="ＭＳ Ｐゴシック" charset="0"/>
                <a:cs typeface="Arial" charset="0"/>
                <a:sym typeface="Arial" charset="0"/>
              </a:rPr>
              <a:t>What we’ll </a:t>
            </a:r>
            <a:r>
              <a:rPr lang="en-US" sz="5000" b="1" dirty="0" smtClean="0">
                <a:solidFill>
                  <a:srgbClr val="F9A225"/>
                </a:solidFill>
                <a:latin typeface="Arial" charset="0"/>
                <a:ea typeface="ＭＳ Ｐゴシック" charset="0"/>
                <a:cs typeface="Arial" charset="0"/>
                <a:sym typeface="Arial" charset="0"/>
              </a:rPr>
              <a:t/>
            </a:r>
            <a:br>
              <a:rPr lang="en-US" sz="5000" b="1" dirty="0" smtClean="0">
                <a:solidFill>
                  <a:srgbClr val="F9A225"/>
                </a:solidFill>
                <a:latin typeface="Arial" charset="0"/>
                <a:ea typeface="ＭＳ Ｐゴシック" charset="0"/>
                <a:cs typeface="Arial" charset="0"/>
                <a:sym typeface="Arial" charset="0"/>
              </a:rPr>
            </a:br>
            <a:r>
              <a:rPr lang="en-US" sz="5000" b="1" dirty="0" smtClean="0">
                <a:solidFill>
                  <a:srgbClr val="F9A225"/>
                </a:solidFill>
                <a:latin typeface="Arial" charset="0"/>
                <a:ea typeface="ＭＳ Ｐゴシック" charset="0"/>
                <a:cs typeface="Arial" charset="0"/>
                <a:sym typeface="Arial" charset="0"/>
              </a:rPr>
              <a:t>cover </a:t>
            </a:r>
            <a:r>
              <a:rPr lang="en-US" sz="5000" b="1" dirty="0">
                <a:solidFill>
                  <a:srgbClr val="F9A225"/>
                </a:solidFill>
                <a:latin typeface="Arial" charset="0"/>
                <a:ea typeface="ＭＳ Ｐゴシック" charset="0"/>
                <a:cs typeface="Arial" charset="0"/>
                <a:sym typeface="Arial" charset="0"/>
              </a:rPr>
              <a:t>today</a:t>
            </a:r>
          </a:p>
        </p:txBody>
      </p:sp>
      <p:pic>
        <p:nvPicPr>
          <p:cNvPr id="10" name="Picture 9"/>
          <p:cNvPicPr>
            <a:picLocks noChangeAspect="1"/>
          </p:cNvPicPr>
          <p:nvPr/>
        </p:nvPicPr>
        <p:blipFill>
          <a:blip r:embed="rId3"/>
          <a:stretch>
            <a:fillRect/>
          </a:stretch>
        </p:blipFill>
        <p:spPr>
          <a:xfrm>
            <a:off x="4672703" y="2501021"/>
            <a:ext cx="1310062" cy="924750"/>
          </a:xfrm>
          <a:prstGeom prst="rect">
            <a:avLst/>
          </a:prstGeom>
        </p:spPr>
      </p:pic>
    </p:spTree>
    <p:extLst>
      <p:ext uri="{BB962C8B-B14F-4D97-AF65-F5344CB8AC3E}">
        <p14:creationId xmlns:p14="http://schemas.microsoft.com/office/powerpoint/2010/main" val="1142688482"/>
      </p:ext>
    </p:extLst>
  </p:cSld>
  <p:clrMapOvr>
    <a:masterClrMapping/>
  </p:clrMapOvr>
  <p:transition spd="slow">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
          <p:cNvSpPr>
            <a:spLocks/>
          </p:cNvSpPr>
          <p:nvPr/>
        </p:nvSpPr>
        <p:spPr bwMode="auto">
          <a:xfrm>
            <a:off x="3942890" y="182880"/>
            <a:ext cx="5201109" cy="5760720"/>
          </a:xfrm>
          <a:prstGeom prst="rect">
            <a:avLst/>
          </a:prstGeom>
          <a:solidFill>
            <a:srgbClr val="6EBC29"/>
          </a:solidFill>
          <a:ln>
            <a:noFill/>
          </a:ln>
          <a:effectLst/>
          <a:extLst/>
        </p:spPr>
        <p:txBody>
          <a:bodyPr lIns="0" tIns="0" rIns="0" bIns="0"/>
          <a:lstStyle/>
          <a:p>
            <a:endParaRPr lang="en-US" dirty="0">
              <a:solidFill>
                <a:srgbClr val="538834"/>
              </a:solidFill>
            </a:endParaRPr>
          </a:p>
        </p:txBody>
      </p:sp>
      <p:sp>
        <p:nvSpPr>
          <p:cNvPr id="12291" name="Rectangle 10"/>
          <p:cNvSpPr>
            <a:spLocks noChangeArrowheads="1"/>
          </p:cNvSpPr>
          <p:nvPr/>
        </p:nvSpPr>
        <p:spPr bwMode="auto">
          <a:xfrm>
            <a:off x="4673600" y="1006475"/>
            <a:ext cx="1368425"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p>
            <a:r>
              <a:rPr lang="en-US" sz="1400" b="1" dirty="0">
                <a:solidFill>
                  <a:srgbClr val="595959"/>
                </a:solidFill>
                <a:latin typeface="Arial" charset="0"/>
                <a:cs typeface="Arial" charset="0"/>
              </a:rPr>
              <a:t>$ in Trillions</a:t>
            </a:r>
          </a:p>
        </p:txBody>
      </p:sp>
      <p:sp>
        <p:nvSpPr>
          <p:cNvPr id="12292" name="Rectangle 11"/>
          <p:cNvSpPr>
            <a:spLocks noChangeArrowheads="1"/>
          </p:cNvSpPr>
          <p:nvPr/>
        </p:nvSpPr>
        <p:spPr bwMode="auto">
          <a:xfrm>
            <a:off x="7086600" y="5334000"/>
            <a:ext cx="1800225" cy="1698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rIns="0" bIns="0">
            <a:spAutoFit/>
          </a:bodyPr>
          <a:lstStyle/>
          <a:p>
            <a:pPr algn="r"/>
            <a:r>
              <a:rPr lang="en-US" sz="800" dirty="0">
                <a:solidFill>
                  <a:srgbClr val="FFFFFF"/>
                </a:solidFill>
                <a:latin typeface="Arial" charset="0"/>
                <a:cs typeface="Arial" charset="0"/>
              </a:rPr>
              <a:t>Source: Nilson Report, 2012</a:t>
            </a:r>
          </a:p>
        </p:txBody>
      </p:sp>
      <p:graphicFrame>
        <p:nvGraphicFramePr>
          <p:cNvPr id="12293" name="Chart 12"/>
          <p:cNvGraphicFramePr>
            <a:graphicFrameLocks/>
          </p:cNvGraphicFramePr>
          <p:nvPr>
            <p:extLst>
              <p:ext uri="{D42A27DB-BD31-4B8C-83A1-F6EECF244321}">
                <p14:modId xmlns:p14="http://schemas.microsoft.com/office/powerpoint/2010/main" val="2222908860"/>
              </p:ext>
            </p:extLst>
          </p:nvPr>
        </p:nvGraphicFramePr>
        <p:xfrm>
          <a:off x="3709988" y="1260475"/>
          <a:ext cx="5789612" cy="3894138"/>
        </p:xfrm>
        <a:graphic>
          <a:graphicData uri="http://schemas.openxmlformats.org/presentationml/2006/ole">
            <mc:AlternateContent xmlns:mc="http://schemas.openxmlformats.org/markup-compatibility/2006">
              <mc:Choice xmlns:v="urn:schemas-microsoft-com:vml" Requires="v">
                <p:oleObj spid="_x0000_s22717" name="Chart" r:id="rId5" imgW="5790721" imgH="3895022" progId="Excel.Chart.8">
                  <p:embed/>
                </p:oleObj>
              </mc:Choice>
              <mc:Fallback>
                <p:oleObj name="Chart" r:id="rId5" imgW="5790721" imgH="3895022" progId="Excel.Chart.8">
                  <p:embed/>
                  <p:pic>
                    <p:nvPicPr>
                      <p:cNvPr id="0" name=""/>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09988" y="1260475"/>
                        <a:ext cx="5789612" cy="3894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oleObj>
              </mc:Fallback>
            </mc:AlternateContent>
          </a:graphicData>
        </a:graphic>
      </p:graphicFrame>
      <p:sp>
        <p:nvSpPr>
          <p:cNvPr id="12294" name="Rectangle 13"/>
          <p:cNvSpPr>
            <a:spLocks noChangeArrowheads="1"/>
          </p:cNvSpPr>
          <p:nvPr/>
        </p:nvSpPr>
        <p:spPr bwMode="auto">
          <a:xfrm>
            <a:off x="5437188" y="4664075"/>
            <a:ext cx="2879725" cy="2460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p>
            <a:r>
              <a:rPr lang="en-US" sz="1600" b="1" dirty="0">
                <a:solidFill>
                  <a:srgbClr val="595959"/>
                </a:solidFill>
                <a:latin typeface="Arial" charset="0"/>
                <a:cs typeface="Arial" charset="0"/>
              </a:rPr>
              <a:t>Card payments in the U.S.</a:t>
            </a:r>
          </a:p>
        </p:txBody>
      </p:sp>
      <p:sp>
        <p:nvSpPr>
          <p:cNvPr id="3" name="Isosceles Triangle 2"/>
          <p:cNvSpPr/>
          <p:nvPr/>
        </p:nvSpPr>
        <p:spPr>
          <a:xfrm rot="5400000">
            <a:off x="3425613" y="2596778"/>
            <a:ext cx="1336413" cy="767660"/>
          </a:xfrm>
          <a:prstGeom prst="triangle">
            <a:avLst/>
          </a:prstGeom>
          <a:solidFill>
            <a:srgbClr val="50832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50832E"/>
              </a:solidFill>
            </a:endParaRPr>
          </a:p>
        </p:txBody>
      </p:sp>
      <p:sp>
        <p:nvSpPr>
          <p:cNvPr id="10" name="Rectangle 3"/>
          <p:cNvSpPr>
            <a:spLocks/>
          </p:cNvSpPr>
          <p:nvPr/>
        </p:nvSpPr>
        <p:spPr bwMode="auto">
          <a:xfrm>
            <a:off x="457199" y="182880"/>
            <a:ext cx="3893249" cy="57607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rnd">
                <a:solidFill>
                  <a:schemeClr val="tx1"/>
                </a:solidFill>
                <a:round/>
                <a:headEnd type="none" w="med" len="med"/>
                <a:tailEnd type="none" w="med" len="med"/>
              </a14:hiddenLine>
            </a:ext>
          </a:extLst>
        </p:spPr>
        <p:txBody>
          <a:bodyPr lIns="0" tIns="0" rIns="0" bIns="0" anchor="ctr" anchorCtr="0"/>
          <a:lstStyle/>
          <a:p>
            <a:pPr algn="l">
              <a:lnSpc>
                <a:spcPts val="3000"/>
              </a:lnSpc>
            </a:pPr>
            <a:r>
              <a:rPr lang="en-US" sz="2800" b="1" dirty="0" smtClean="0">
                <a:solidFill>
                  <a:schemeClr val="bg1"/>
                </a:solidFill>
                <a:latin typeface="Arial" charset="0"/>
                <a:ea typeface="ＭＳ Ｐゴシック" charset="0"/>
                <a:cs typeface="Arial" charset="0"/>
                <a:sym typeface="Arial" charset="0"/>
              </a:rPr>
              <a:t>Card-based </a:t>
            </a:r>
            <a:br>
              <a:rPr lang="en-US" sz="2800" b="1" dirty="0" smtClean="0">
                <a:solidFill>
                  <a:schemeClr val="bg1"/>
                </a:solidFill>
                <a:latin typeface="Arial" charset="0"/>
                <a:ea typeface="ＭＳ Ｐゴシック" charset="0"/>
                <a:cs typeface="Arial" charset="0"/>
                <a:sym typeface="Arial" charset="0"/>
              </a:rPr>
            </a:br>
            <a:r>
              <a:rPr lang="en-US" sz="2800" b="1" dirty="0" smtClean="0">
                <a:solidFill>
                  <a:schemeClr val="bg1"/>
                </a:solidFill>
                <a:latin typeface="Arial" charset="0"/>
                <a:ea typeface="ＭＳ Ｐゴシック" charset="0"/>
                <a:cs typeface="Arial" charset="0"/>
                <a:sym typeface="Arial" charset="0"/>
              </a:rPr>
              <a:t>payments </a:t>
            </a:r>
            <a:br>
              <a:rPr lang="en-US" sz="2800" b="1" dirty="0" smtClean="0">
                <a:solidFill>
                  <a:schemeClr val="bg1"/>
                </a:solidFill>
                <a:latin typeface="Arial" charset="0"/>
                <a:ea typeface="ＭＳ Ｐゴシック" charset="0"/>
                <a:cs typeface="Arial" charset="0"/>
                <a:sym typeface="Arial" charset="0"/>
              </a:rPr>
            </a:br>
            <a:r>
              <a:rPr lang="en-US" sz="2800" b="1" dirty="0" smtClean="0">
                <a:solidFill>
                  <a:schemeClr val="bg1"/>
                </a:solidFill>
                <a:latin typeface="Arial" charset="0"/>
                <a:ea typeface="ＭＳ Ｐゴシック" charset="0"/>
                <a:cs typeface="Arial" charset="0"/>
                <a:sym typeface="Arial" charset="0"/>
              </a:rPr>
              <a:t>represent </a:t>
            </a:r>
            <a:r>
              <a:rPr lang="en-US" sz="2800" b="1" dirty="0" smtClean="0">
                <a:solidFill>
                  <a:srgbClr val="FFFFFF"/>
                </a:solidFill>
                <a:latin typeface="Arial" charset="0"/>
                <a:ea typeface="ＭＳ Ｐゴシック" charset="0"/>
                <a:cs typeface="Arial" charset="0"/>
                <a:sym typeface="Arial" charset="0"/>
              </a:rPr>
              <a:t>approximately</a:t>
            </a:r>
          </a:p>
          <a:p>
            <a:pPr algn="l">
              <a:lnSpc>
                <a:spcPts val="13100"/>
              </a:lnSpc>
            </a:pPr>
            <a:r>
              <a:rPr lang="en-US" sz="13000" b="1" dirty="0" smtClean="0">
                <a:solidFill>
                  <a:srgbClr val="F8A432"/>
                </a:solidFill>
                <a:latin typeface="Arial" charset="0"/>
                <a:ea typeface="ＭＳ Ｐゴシック" charset="0"/>
                <a:cs typeface="Arial" charset="0"/>
                <a:sym typeface="Arial" charset="0"/>
              </a:rPr>
              <a:t>50%</a:t>
            </a:r>
          </a:p>
          <a:p>
            <a:pPr>
              <a:lnSpc>
                <a:spcPts val="1900"/>
              </a:lnSpc>
            </a:pPr>
            <a:r>
              <a:rPr lang="en-US" sz="2800" b="1" dirty="0" smtClean="0">
                <a:solidFill>
                  <a:schemeClr val="bg1"/>
                </a:solidFill>
                <a:latin typeface="Arial" charset="0"/>
                <a:ea typeface="ＭＳ Ｐゴシック" charset="0"/>
                <a:cs typeface="Arial" charset="0"/>
                <a:sym typeface="Arial" charset="0"/>
              </a:rPr>
              <a:t>of consumer </a:t>
            </a:r>
          </a:p>
          <a:p>
            <a:pPr>
              <a:lnSpc>
                <a:spcPts val="3100"/>
              </a:lnSpc>
            </a:pPr>
            <a:r>
              <a:rPr lang="en-US" sz="2800" b="1" dirty="0">
                <a:solidFill>
                  <a:schemeClr val="bg1"/>
                </a:solidFill>
                <a:latin typeface="Arial" charset="0"/>
                <a:ea typeface="ＭＳ Ｐゴシック" charset="0"/>
                <a:cs typeface="Arial" charset="0"/>
                <a:sym typeface="Arial" charset="0"/>
              </a:rPr>
              <a:t>e</a:t>
            </a:r>
            <a:r>
              <a:rPr lang="en-US" sz="2800" b="1" dirty="0" smtClean="0">
                <a:solidFill>
                  <a:schemeClr val="bg1"/>
                </a:solidFill>
                <a:latin typeface="Arial" charset="0"/>
                <a:ea typeface="ＭＳ Ｐゴシック" charset="0"/>
                <a:cs typeface="Arial" charset="0"/>
                <a:sym typeface="Arial" charset="0"/>
              </a:rPr>
              <a:t>xpenditures today</a:t>
            </a:r>
            <a:endParaRPr lang="en-US" sz="2800" b="1" dirty="0">
              <a:solidFill>
                <a:schemeClr val="bg1"/>
              </a:solidFill>
              <a:latin typeface="Arial" charset="0"/>
              <a:ea typeface="ＭＳ Ｐゴシック" charset="0"/>
              <a:cs typeface="Arial" charset="0"/>
              <a:sym typeface="Arial" charset="0"/>
            </a:endParaRPr>
          </a:p>
        </p:txBody>
      </p:sp>
    </p:spTree>
    <p:extLst>
      <p:ext uri="{BB962C8B-B14F-4D97-AF65-F5344CB8AC3E}">
        <p14:creationId xmlns:p14="http://schemas.microsoft.com/office/powerpoint/2010/main" val="1699971742"/>
      </p:ext>
    </p:extLst>
  </p:cSld>
  <p:clrMapOvr>
    <a:masterClrMapping/>
  </p:clrMapOvr>
  <p:transition spd="slow">
    <p:wip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0" y="177800"/>
            <a:ext cx="9144000" cy="6489700"/>
          </a:xfrm>
          <a:prstGeom prst="rect">
            <a:avLst/>
          </a:prstGeom>
        </p:spPr>
      </p:pic>
      <p:sp>
        <p:nvSpPr>
          <p:cNvPr id="10" name="Rectangle 3"/>
          <p:cNvSpPr>
            <a:spLocks/>
          </p:cNvSpPr>
          <p:nvPr/>
        </p:nvSpPr>
        <p:spPr bwMode="auto">
          <a:xfrm>
            <a:off x="457198" y="177800"/>
            <a:ext cx="5931043" cy="6489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rnd">
                <a:solidFill>
                  <a:schemeClr val="tx1"/>
                </a:solidFill>
                <a:round/>
                <a:headEnd type="none" w="med" len="med"/>
                <a:tailEnd type="none" w="med" len="med"/>
              </a14:hiddenLine>
            </a:ext>
          </a:extLst>
        </p:spPr>
        <p:txBody>
          <a:bodyPr lIns="0" tIns="0" rIns="0" bIns="0" anchor="ctr" anchorCtr="0"/>
          <a:lstStyle/>
          <a:p>
            <a:pPr algn="l">
              <a:lnSpc>
                <a:spcPts val="6400"/>
              </a:lnSpc>
            </a:pPr>
            <a:r>
              <a:rPr lang="en-US" sz="6500" b="1" dirty="0" smtClean="0">
                <a:solidFill>
                  <a:srgbClr val="F8A432"/>
                </a:solidFill>
                <a:latin typeface="Arial" charset="0"/>
                <a:ea typeface="ＭＳ Ｐゴシック" charset="0"/>
                <a:cs typeface="Arial" charset="0"/>
                <a:sym typeface="Arial" charset="0"/>
              </a:rPr>
              <a:t>Benefits </a:t>
            </a:r>
            <a:br>
              <a:rPr lang="en-US" sz="6500" b="1" dirty="0" smtClean="0">
                <a:solidFill>
                  <a:srgbClr val="F8A432"/>
                </a:solidFill>
                <a:latin typeface="Arial" charset="0"/>
                <a:ea typeface="ＭＳ Ｐゴシック" charset="0"/>
                <a:cs typeface="Arial" charset="0"/>
                <a:sym typeface="Arial" charset="0"/>
              </a:rPr>
            </a:br>
            <a:r>
              <a:rPr lang="en-US" sz="6500" b="1" dirty="0" smtClean="0">
                <a:solidFill>
                  <a:srgbClr val="F8A432"/>
                </a:solidFill>
                <a:latin typeface="Arial" charset="0"/>
                <a:ea typeface="ＭＳ Ｐゴシック" charset="0"/>
                <a:cs typeface="Arial" charset="0"/>
                <a:sym typeface="Arial" charset="0"/>
              </a:rPr>
              <a:t>of accepting cards for </a:t>
            </a:r>
            <a:br>
              <a:rPr lang="en-US" sz="6500" b="1" dirty="0" smtClean="0">
                <a:solidFill>
                  <a:srgbClr val="F8A432"/>
                </a:solidFill>
                <a:latin typeface="Arial" charset="0"/>
                <a:ea typeface="ＭＳ Ｐゴシック" charset="0"/>
                <a:cs typeface="Arial" charset="0"/>
                <a:sym typeface="Arial" charset="0"/>
              </a:rPr>
            </a:br>
            <a:r>
              <a:rPr lang="en-US" sz="6500" b="1" dirty="0" smtClean="0">
                <a:solidFill>
                  <a:srgbClr val="F8A432"/>
                </a:solidFill>
                <a:latin typeface="Arial" charset="0"/>
                <a:ea typeface="ＭＳ Ｐゴシック" charset="0"/>
                <a:cs typeface="Arial" charset="0"/>
                <a:sym typeface="Arial" charset="0"/>
              </a:rPr>
              <a:t>your business</a:t>
            </a:r>
            <a:endParaRPr lang="en-US" sz="6500" b="1" dirty="0">
              <a:solidFill>
                <a:srgbClr val="F8A432"/>
              </a:solidFill>
              <a:latin typeface="Arial" charset="0"/>
              <a:ea typeface="ＭＳ Ｐゴシック" charset="0"/>
              <a:cs typeface="Arial" charset="0"/>
              <a:sym typeface="Arial" charset="0"/>
            </a:endParaRPr>
          </a:p>
        </p:txBody>
      </p:sp>
    </p:spTree>
    <p:extLst>
      <p:ext uri="{BB962C8B-B14F-4D97-AF65-F5344CB8AC3E}">
        <p14:creationId xmlns:p14="http://schemas.microsoft.com/office/powerpoint/2010/main" val="3302897123"/>
      </p:ext>
    </p:extLst>
  </p:cSld>
  <p:clrMapOvr>
    <a:masterClrMapping/>
  </p:clrMapOvr>
  <p:transition spd="slow">
    <p:wip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p:cNvSpPr>
          <p:nvPr/>
        </p:nvSpPr>
        <p:spPr bwMode="auto">
          <a:xfrm>
            <a:off x="457200" y="2066045"/>
            <a:ext cx="4755757" cy="69729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rnd">
                <a:solidFill>
                  <a:schemeClr val="tx1"/>
                </a:solidFill>
                <a:round/>
                <a:headEnd type="none" w="med" len="med"/>
                <a:tailEnd type="none" w="med" len="med"/>
              </a14:hiddenLine>
            </a:ext>
          </a:extLst>
        </p:spPr>
        <p:txBody>
          <a:bodyPr lIns="0" tIns="0" rIns="0" bIns="0" anchor="b" anchorCtr="0"/>
          <a:lstStyle/>
          <a:p>
            <a:pPr>
              <a:lnSpc>
                <a:spcPts val="4800"/>
              </a:lnSpc>
            </a:pPr>
            <a:r>
              <a:rPr lang="en-US" sz="5000" b="1" dirty="0" smtClean="0">
                <a:solidFill>
                  <a:srgbClr val="F8A432"/>
                </a:solidFill>
                <a:latin typeface="Arial" charset="0"/>
                <a:ea typeface="ＭＳ Ｐゴシック" charset="0"/>
                <a:cs typeface="Arial" charset="0"/>
                <a:sym typeface="Arial" charset="0"/>
              </a:rPr>
              <a:t>Get customers</a:t>
            </a:r>
            <a:endParaRPr lang="en-US" sz="5000" b="1" dirty="0">
              <a:solidFill>
                <a:srgbClr val="F8A432"/>
              </a:solidFill>
              <a:latin typeface="Arial" charset="0"/>
              <a:ea typeface="ＭＳ Ｐゴシック" charset="0"/>
              <a:cs typeface="Arial" charset="0"/>
              <a:sym typeface="Arial" charset="0"/>
            </a:endParaRPr>
          </a:p>
        </p:txBody>
      </p:sp>
      <p:sp>
        <p:nvSpPr>
          <p:cNvPr id="12" name="Rectangle 2"/>
          <p:cNvSpPr>
            <a:spLocks/>
          </p:cNvSpPr>
          <p:nvPr/>
        </p:nvSpPr>
        <p:spPr bwMode="auto">
          <a:xfrm>
            <a:off x="457200" y="3108960"/>
            <a:ext cx="8025473" cy="143065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chemeClr val="tx1"/>
                </a:solidFill>
                <a:miter lim="800000"/>
                <a:headEnd type="none" w="med" len="med"/>
                <a:tailEnd type="none" w="med" len="med"/>
              </a14:hiddenLine>
            </a:ext>
          </a:extLst>
        </p:spPr>
        <p:txBody>
          <a:bodyPr lIns="0" tIns="0" rIns="0" bIns="0" anchor="t" anchorCtr="0">
            <a:noAutofit/>
          </a:bodyPr>
          <a:lstStyle/>
          <a:p>
            <a:pPr marL="192024" indent="-192024">
              <a:spcAft>
                <a:spcPts val="1200"/>
              </a:spcAft>
              <a:buFont typeface="Arial"/>
              <a:buChar char="•"/>
            </a:pPr>
            <a:r>
              <a:rPr lang="en-US" sz="1700" dirty="0">
                <a:solidFill>
                  <a:srgbClr val="FFFFFF"/>
                </a:solidFill>
                <a:latin typeface="Arial"/>
                <a:cs typeface="Arial"/>
              </a:rPr>
              <a:t>Electronic payments make the purchase or payment experience completely equivalent with any competitor—maximizing customer convenience and choice. </a:t>
            </a:r>
          </a:p>
          <a:p>
            <a:pPr marL="192024" indent="-192024">
              <a:spcAft>
                <a:spcPts val="1200"/>
              </a:spcAft>
              <a:buFont typeface="Arial"/>
              <a:buChar char="•"/>
            </a:pPr>
            <a:r>
              <a:rPr lang="en-US" sz="1700" dirty="0">
                <a:solidFill>
                  <a:srgbClr val="FFFFFF"/>
                </a:solidFill>
                <a:latin typeface="Arial"/>
                <a:cs typeface="Arial"/>
              </a:rPr>
              <a:t>Customers have immediate access to their full purchasing power without any barriers to acting on their choice to do business with you.</a:t>
            </a:r>
          </a:p>
        </p:txBody>
      </p:sp>
      <p:cxnSp>
        <p:nvCxnSpPr>
          <p:cNvPr id="13" name="Straight Connector 12"/>
          <p:cNvCxnSpPr/>
          <p:nvPr/>
        </p:nvCxnSpPr>
        <p:spPr>
          <a:xfrm>
            <a:off x="360169" y="2928481"/>
            <a:ext cx="8444990" cy="0"/>
          </a:xfrm>
          <a:prstGeom prst="line">
            <a:avLst/>
          </a:prstGeom>
          <a:ln cap="rnd">
            <a:solidFill>
              <a:srgbClr val="6EBC29"/>
            </a:solidFill>
            <a:prstDash val="sysDot"/>
          </a:ln>
          <a:effectLst/>
        </p:spPr>
        <p:style>
          <a:lnRef idx="2">
            <a:schemeClr val="accent1"/>
          </a:lnRef>
          <a:fillRef idx="0">
            <a:schemeClr val="accent1"/>
          </a:fillRef>
          <a:effectRef idx="1">
            <a:schemeClr val="accent1"/>
          </a:effectRef>
          <a:fontRef idx="minor">
            <a:schemeClr val="tx1"/>
          </a:fontRef>
        </p:style>
      </p:cxnSp>
      <p:pic>
        <p:nvPicPr>
          <p:cNvPr id="18" name="Picture 17"/>
          <p:cNvPicPr>
            <a:picLocks noChangeAspect="1"/>
          </p:cNvPicPr>
          <p:nvPr/>
        </p:nvPicPr>
        <p:blipFill>
          <a:blip r:embed="rId3"/>
          <a:stretch>
            <a:fillRect/>
          </a:stretch>
        </p:blipFill>
        <p:spPr>
          <a:xfrm>
            <a:off x="6641173" y="1024016"/>
            <a:ext cx="1841500" cy="1625600"/>
          </a:xfrm>
          <a:prstGeom prst="rect">
            <a:avLst/>
          </a:prstGeom>
        </p:spPr>
      </p:pic>
    </p:spTree>
    <p:extLst>
      <p:ext uri="{BB962C8B-B14F-4D97-AF65-F5344CB8AC3E}">
        <p14:creationId xmlns:p14="http://schemas.microsoft.com/office/powerpoint/2010/main" val="3634233499"/>
      </p:ext>
    </p:extLst>
  </p:cSld>
  <p:clrMapOvr>
    <a:masterClrMapping/>
  </p:clrMapOvr>
  <p:transition spd="slow">
    <p:wip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p:cNvSpPr>
          <p:nvPr/>
        </p:nvSpPr>
        <p:spPr bwMode="auto">
          <a:xfrm>
            <a:off x="457200" y="1525840"/>
            <a:ext cx="5134881" cy="12889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rnd">
                <a:solidFill>
                  <a:schemeClr val="tx1"/>
                </a:solidFill>
                <a:round/>
                <a:headEnd type="none" w="med" len="med"/>
                <a:tailEnd type="none" w="med" len="med"/>
              </a14:hiddenLine>
            </a:ext>
          </a:extLst>
        </p:spPr>
        <p:txBody>
          <a:bodyPr lIns="0" tIns="0" rIns="0" bIns="0" anchor="t" anchorCtr="0"/>
          <a:lstStyle/>
          <a:p>
            <a:pPr>
              <a:lnSpc>
                <a:spcPts val="4800"/>
              </a:lnSpc>
            </a:pPr>
            <a:r>
              <a:rPr lang="en-US" sz="5000" b="1" dirty="0" smtClean="0">
                <a:solidFill>
                  <a:srgbClr val="F9A225"/>
                </a:solidFill>
                <a:latin typeface="Arial" charset="0"/>
                <a:ea typeface="ＭＳ Ｐゴシック" charset="0"/>
                <a:cs typeface="Arial" charset="0"/>
                <a:sym typeface="Arial" charset="0"/>
              </a:rPr>
              <a:t>Expand your </a:t>
            </a:r>
            <a:br>
              <a:rPr lang="en-US" sz="5000" b="1" dirty="0" smtClean="0">
                <a:solidFill>
                  <a:srgbClr val="F9A225"/>
                </a:solidFill>
                <a:latin typeface="Arial" charset="0"/>
                <a:ea typeface="ＭＳ Ｐゴシック" charset="0"/>
                <a:cs typeface="Arial" charset="0"/>
                <a:sym typeface="Arial" charset="0"/>
              </a:rPr>
            </a:br>
            <a:r>
              <a:rPr lang="en-US" sz="5000" b="1" dirty="0" smtClean="0">
                <a:solidFill>
                  <a:srgbClr val="F9A225"/>
                </a:solidFill>
                <a:latin typeface="Arial" charset="0"/>
                <a:ea typeface="ＭＳ Ｐゴシック" charset="0"/>
                <a:cs typeface="Arial" charset="0"/>
                <a:sym typeface="Arial" charset="0"/>
              </a:rPr>
              <a:t>customer base</a:t>
            </a:r>
            <a:endParaRPr lang="en-US" sz="5000" b="1" dirty="0">
              <a:solidFill>
                <a:srgbClr val="F9A225"/>
              </a:solidFill>
              <a:latin typeface="Arial" charset="0"/>
              <a:ea typeface="ＭＳ Ｐゴシック" charset="0"/>
              <a:cs typeface="Arial" charset="0"/>
              <a:sym typeface="Arial" charset="0"/>
            </a:endParaRPr>
          </a:p>
        </p:txBody>
      </p:sp>
      <p:cxnSp>
        <p:nvCxnSpPr>
          <p:cNvPr id="6" name="Straight Connector 5"/>
          <p:cNvCxnSpPr/>
          <p:nvPr/>
        </p:nvCxnSpPr>
        <p:spPr>
          <a:xfrm>
            <a:off x="360169" y="2928481"/>
            <a:ext cx="8444990" cy="0"/>
          </a:xfrm>
          <a:prstGeom prst="line">
            <a:avLst/>
          </a:prstGeom>
          <a:ln cap="rnd">
            <a:solidFill>
              <a:srgbClr val="6EBC29"/>
            </a:solidFill>
            <a:prstDash val="sysDot"/>
          </a:ln>
          <a:effectLst/>
        </p:spPr>
        <p:style>
          <a:lnRef idx="2">
            <a:schemeClr val="accent1"/>
          </a:lnRef>
          <a:fillRef idx="0">
            <a:schemeClr val="accent1"/>
          </a:fillRef>
          <a:effectRef idx="1">
            <a:schemeClr val="accent1"/>
          </a:effectRef>
          <a:fontRef idx="minor">
            <a:schemeClr val="tx1"/>
          </a:fontRef>
        </p:style>
      </p:cxnSp>
      <p:sp>
        <p:nvSpPr>
          <p:cNvPr id="9" name="Rectangle 8"/>
          <p:cNvSpPr/>
          <p:nvPr/>
        </p:nvSpPr>
        <p:spPr>
          <a:xfrm>
            <a:off x="457199" y="3108960"/>
            <a:ext cx="8347959" cy="1615827"/>
          </a:xfrm>
          <a:prstGeom prst="rect">
            <a:avLst/>
          </a:prstGeom>
        </p:spPr>
        <p:txBody>
          <a:bodyPr wrap="square" lIns="0" tIns="0" rIns="0" bIns="0">
            <a:spAutoFit/>
          </a:bodyPr>
          <a:lstStyle/>
          <a:p>
            <a:pPr marL="192024" indent="-192024">
              <a:spcAft>
                <a:spcPts val="1200"/>
              </a:spcAft>
              <a:buFont typeface="Arial"/>
              <a:buChar char="•"/>
            </a:pPr>
            <a:r>
              <a:rPr lang="en-US" sz="1700" dirty="0">
                <a:solidFill>
                  <a:srgbClr val="FFFFFF"/>
                </a:solidFill>
                <a:latin typeface="Arial"/>
                <a:cs typeface="Arial"/>
              </a:rPr>
              <a:t>Compete with large </a:t>
            </a:r>
            <a:r>
              <a:rPr lang="en-US" sz="1700" dirty="0" smtClean="0">
                <a:solidFill>
                  <a:srgbClr val="FFFFFF"/>
                </a:solidFill>
                <a:latin typeface="Arial"/>
                <a:cs typeface="Arial"/>
              </a:rPr>
              <a:t>businesses.</a:t>
            </a:r>
            <a:endParaRPr lang="en-US" sz="1700" dirty="0">
              <a:solidFill>
                <a:srgbClr val="FFFFFF"/>
              </a:solidFill>
              <a:latin typeface="Arial"/>
              <a:cs typeface="Arial"/>
            </a:endParaRPr>
          </a:p>
          <a:p>
            <a:pPr marL="192024" indent="-192024">
              <a:spcAft>
                <a:spcPts val="1200"/>
              </a:spcAft>
              <a:buFont typeface="Arial"/>
              <a:buChar char="•"/>
            </a:pPr>
            <a:r>
              <a:rPr lang="ro-RO" sz="1700" dirty="0">
                <a:solidFill>
                  <a:srgbClr val="FFFFFF"/>
                </a:solidFill>
                <a:latin typeface="Arial"/>
                <a:ea typeface="ＭＳ Ｐゴシック" charset="0"/>
                <a:cs typeface="Arial"/>
                <a:sym typeface="Arial" charset="0"/>
              </a:rPr>
              <a:t>24/7/365 </a:t>
            </a:r>
            <a:r>
              <a:rPr lang="ro-RO" sz="1700" dirty="0" smtClean="0">
                <a:solidFill>
                  <a:srgbClr val="FFFFFF"/>
                </a:solidFill>
                <a:latin typeface="Arial"/>
                <a:ea typeface="ＭＳ Ｐゴシック" charset="0"/>
                <a:cs typeface="Arial"/>
                <a:sym typeface="Arial" charset="0"/>
              </a:rPr>
              <a:t>sales.</a:t>
            </a:r>
            <a:endParaRPr lang="ro-RO" sz="1700" dirty="0">
              <a:solidFill>
                <a:srgbClr val="FFFFFF"/>
              </a:solidFill>
              <a:latin typeface="Arial"/>
              <a:ea typeface="ＭＳ Ｐゴシック" charset="0"/>
              <a:cs typeface="Arial"/>
              <a:sym typeface="Arial" charset="0"/>
            </a:endParaRPr>
          </a:p>
          <a:p>
            <a:pPr marL="192024" indent="-192024">
              <a:spcAft>
                <a:spcPts val="1200"/>
              </a:spcAft>
              <a:buFont typeface="Arial"/>
              <a:buChar char="•"/>
            </a:pPr>
            <a:r>
              <a:rPr lang="en-US" sz="1700" dirty="0">
                <a:solidFill>
                  <a:srgbClr val="FFFFFF"/>
                </a:solidFill>
                <a:latin typeface="Arial"/>
                <a:ea typeface="ＭＳ Ｐゴシック" charset="0"/>
                <a:cs typeface="Arial"/>
                <a:sym typeface="Arial" charset="0"/>
              </a:rPr>
              <a:t>Higher revenues: an Intuit survey estimated that each business that does not </a:t>
            </a:r>
            <a:r>
              <a:rPr lang="en-US" sz="1700" dirty="0" smtClean="0">
                <a:solidFill>
                  <a:srgbClr val="FFFFFF"/>
                </a:solidFill>
                <a:latin typeface="Arial"/>
                <a:ea typeface="ＭＳ Ｐゴシック" charset="0"/>
                <a:cs typeface="Arial"/>
                <a:sym typeface="Arial" charset="0"/>
              </a:rPr>
              <a:t>accept </a:t>
            </a:r>
            <a:r>
              <a:rPr lang="en-US" sz="1700" dirty="0">
                <a:solidFill>
                  <a:srgbClr val="FFFFFF"/>
                </a:solidFill>
                <a:latin typeface="Arial"/>
                <a:ea typeface="ＭＳ Ｐゴシック" charset="0"/>
                <a:cs typeface="Arial"/>
                <a:sym typeface="Arial" charset="0"/>
              </a:rPr>
              <a:t>cards misses out on ~$7,000 in sales </a:t>
            </a:r>
            <a:r>
              <a:rPr lang="en-US" sz="1700" dirty="0" smtClean="0">
                <a:solidFill>
                  <a:srgbClr val="FFFFFF"/>
                </a:solidFill>
                <a:latin typeface="Arial"/>
                <a:ea typeface="ＭＳ Ｐゴシック" charset="0"/>
                <a:cs typeface="Arial"/>
                <a:sym typeface="Arial" charset="0"/>
              </a:rPr>
              <a:t>annually—more </a:t>
            </a:r>
            <a:r>
              <a:rPr lang="en-US" sz="1700" dirty="0">
                <a:solidFill>
                  <a:srgbClr val="FFFFFF"/>
                </a:solidFill>
                <a:latin typeface="Arial"/>
                <a:ea typeface="ＭＳ Ｐゴシック" charset="0"/>
                <a:cs typeface="Arial"/>
                <a:sym typeface="Arial" charset="0"/>
              </a:rPr>
              <a:t>than $100 billion </a:t>
            </a:r>
            <a:r>
              <a:rPr lang="en-US" sz="1700" dirty="0" smtClean="0">
                <a:solidFill>
                  <a:srgbClr val="FFFFFF"/>
                </a:solidFill>
                <a:latin typeface="Arial"/>
                <a:ea typeface="ＭＳ Ｐゴシック" charset="0"/>
                <a:cs typeface="Arial"/>
                <a:sym typeface="Arial" charset="0"/>
              </a:rPr>
              <a:t>in </a:t>
            </a:r>
            <a:r>
              <a:rPr lang="en-US" sz="1700" dirty="0">
                <a:solidFill>
                  <a:srgbClr val="FFFFFF"/>
                </a:solidFill>
                <a:latin typeface="Arial"/>
                <a:ea typeface="ＭＳ Ｐゴシック" charset="0"/>
                <a:cs typeface="Arial"/>
                <a:sym typeface="Arial" charset="0"/>
              </a:rPr>
              <a:t>collective lost </a:t>
            </a:r>
            <a:r>
              <a:rPr lang="en-US" sz="1700" dirty="0" smtClean="0">
                <a:solidFill>
                  <a:srgbClr val="FFFFFF"/>
                </a:solidFill>
                <a:latin typeface="Arial"/>
                <a:ea typeface="ＭＳ Ｐゴシック" charset="0"/>
                <a:cs typeface="Arial"/>
                <a:sym typeface="Arial" charset="0"/>
              </a:rPr>
              <a:t>revenue.</a:t>
            </a:r>
            <a:endParaRPr lang="en-US" sz="1700" dirty="0">
              <a:solidFill>
                <a:srgbClr val="FFFFFF"/>
              </a:solidFill>
              <a:latin typeface="Arial"/>
              <a:ea typeface="ＭＳ Ｐゴシック" charset="0"/>
              <a:cs typeface="Arial"/>
              <a:sym typeface="Arial" charset="0"/>
            </a:endParaRPr>
          </a:p>
        </p:txBody>
      </p:sp>
      <p:pic>
        <p:nvPicPr>
          <p:cNvPr id="14" name="Picture 13"/>
          <p:cNvPicPr>
            <a:picLocks noChangeAspect="1"/>
          </p:cNvPicPr>
          <p:nvPr/>
        </p:nvPicPr>
        <p:blipFill>
          <a:blip r:embed="rId3"/>
          <a:stretch>
            <a:fillRect/>
          </a:stretch>
        </p:blipFill>
        <p:spPr>
          <a:xfrm>
            <a:off x="6641173" y="1024016"/>
            <a:ext cx="1841500" cy="1625600"/>
          </a:xfrm>
          <a:prstGeom prst="rect">
            <a:avLst/>
          </a:prstGeom>
        </p:spPr>
      </p:pic>
    </p:spTree>
    <p:extLst>
      <p:ext uri="{BB962C8B-B14F-4D97-AF65-F5344CB8AC3E}">
        <p14:creationId xmlns:p14="http://schemas.microsoft.com/office/powerpoint/2010/main" val="2437562382"/>
      </p:ext>
    </p:extLst>
  </p:cSld>
  <p:clrMapOvr>
    <a:masterClrMapping/>
  </p:clrMapOvr>
  <p:transition spd="slow">
    <p:wip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a:spLocks/>
          </p:cNvSpPr>
          <p:nvPr/>
        </p:nvSpPr>
        <p:spPr bwMode="auto">
          <a:xfrm>
            <a:off x="457200" y="1497408"/>
            <a:ext cx="5106447" cy="1256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rnd">
                <a:solidFill>
                  <a:schemeClr val="tx1"/>
                </a:solidFill>
                <a:round/>
                <a:headEnd type="none" w="med" len="med"/>
                <a:tailEnd type="none" w="med" len="med"/>
              </a14:hiddenLine>
            </a:ext>
          </a:extLst>
        </p:spPr>
        <p:txBody>
          <a:bodyPr lIns="0" tIns="0" rIns="0" bIns="0" anchor="b" anchorCtr="0"/>
          <a:lstStyle/>
          <a:p>
            <a:pPr>
              <a:lnSpc>
                <a:spcPts val="4800"/>
              </a:lnSpc>
            </a:pPr>
            <a:r>
              <a:rPr lang="en-US" sz="5000" b="1" dirty="0" smtClean="0">
                <a:solidFill>
                  <a:srgbClr val="F9A225"/>
                </a:solidFill>
                <a:latin typeface="Arial" charset="0"/>
                <a:ea typeface="ＭＳ Ｐゴシック" charset="0"/>
                <a:cs typeface="Arial" charset="0"/>
                <a:sym typeface="Arial" charset="0"/>
              </a:rPr>
              <a:t>Grow your business</a:t>
            </a:r>
            <a:endParaRPr lang="en-US" sz="5000" b="1" dirty="0">
              <a:solidFill>
                <a:srgbClr val="F9A225"/>
              </a:solidFill>
              <a:latin typeface="Arial" charset="0"/>
              <a:ea typeface="ＭＳ Ｐゴシック" charset="0"/>
              <a:cs typeface="Arial" charset="0"/>
              <a:sym typeface="Arial" charset="0"/>
            </a:endParaRPr>
          </a:p>
        </p:txBody>
      </p:sp>
      <p:cxnSp>
        <p:nvCxnSpPr>
          <p:cNvPr id="7" name="Straight Connector 6"/>
          <p:cNvCxnSpPr/>
          <p:nvPr/>
        </p:nvCxnSpPr>
        <p:spPr>
          <a:xfrm>
            <a:off x="360169" y="2928481"/>
            <a:ext cx="8444990" cy="0"/>
          </a:xfrm>
          <a:prstGeom prst="line">
            <a:avLst/>
          </a:prstGeom>
          <a:ln cap="rnd">
            <a:solidFill>
              <a:srgbClr val="6EBC29"/>
            </a:solidFill>
            <a:prstDash val="sysDot"/>
          </a:ln>
          <a:effectLst/>
        </p:spPr>
        <p:style>
          <a:lnRef idx="2">
            <a:schemeClr val="accent1"/>
          </a:lnRef>
          <a:fillRef idx="0">
            <a:schemeClr val="accent1"/>
          </a:fillRef>
          <a:effectRef idx="1">
            <a:schemeClr val="accent1"/>
          </a:effectRef>
          <a:fontRef idx="minor">
            <a:schemeClr val="tx1"/>
          </a:fontRef>
        </p:style>
      </p:cxnSp>
      <p:sp>
        <p:nvSpPr>
          <p:cNvPr id="8" name="Rectangle 2"/>
          <p:cNvSpPr>
            <a:spLocks/>
          </p:cNvSpPr>
          <p:nvPr/>
        </p:nvSpPr>
        <p:spPr bwMode="auto">
          <a:xfrm>
            <a:off x="457200" y="3108960"/>
            <a:ext cx="8004036" cy="162918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chemeClr val="tx1"/>
                </a:solidFill>
                <a:miter lim="800000"/>
                <a:headEnd type="none" w="med" len="med"/>
                <a:tailEnd type="none" w="med" len="med"/>
              </a14:hiddenLine>
            </a:ext>
          </a:extLst>
        </p:spPr>
        <p:txBody>
          <a:bodyPr lIns="0" tIns="0" rIns="0" bIns="0" anchor="t" anchorCtr="0">
            <a:noAutofit/>
          </a:bodyPr>
          <a:lstStyle/>
          <a:p>
            <a:pPr marL="192024" indent="-192024">
              <a:spcAft>
                <a:spcPts val="1200"/>
              </a:spcAft>
              <a:buFont typeface="Arial"/>
              <a:buChar char="•"/>
            </a:pPr>
            <a:r>
              <a:rPr lang="en-US" sz="1700" dirty="0">
                <a:solidFill>
                  <a:srgbClr val="FFFFFF"/>
                </a:solidFill>
                <a:latin typeface="Arial"/>
                <a:cs typeface="Arial"/>
              </a:rPr>
              <a:t>Customers spend more when they use cards</a:t>
            </a:r>
            <a:r>
              <a:rPr lang="en-US" sz="1700" dirty="0" smtClean="0">
                <a:solidFill>
                  <a:srgbClr val="FFFFFF"/>
                </a:solidFill>
                <a:latin typeface="Arial"/>
                <a:cs typeface="Arial"/>
              </a:rPr>
              <a:t>.</a:t>
            </a:r>
            <a:endParaRPr lang="en-US" sz="1700" dirty="0">
              <a:solidFill>
                <a:srgbClr val="FFFFFF"/>
              </a:solidFill>
              <a:latin typeface="Arial"/>
              <a:cs typeface="Arial"/>
            </a:endParaRPr>
          </a:p>
          <a:p>
            <a:pPr marL="192024" indent="-192024">
              <a:spcAft>
                <a:spcPts val="1200"/>
              </a:spcAft>
              <a:buFont typeface="Arial"/>
              <a:buChar char="•"/>
            </a:pPr>
            <a:r>
              <a:rPr lang="en-US" sz="1700" dirty="0">
                <a:solidFill>
                  <a:srgbClr val="FFFFFF"/>
                </a:solidFill>
                <a:latin typeface="Arial"/>
                <a:cs typeface="Arial"/>
              </a:rPr>
              <a:t>Not taking cards means you’re missing out on sales</a:t>
            </a:r>
            <a:r>
              <a:rPr lang="en-US" sz="1700" dirty="0" smtClean="0">
                <a:solidFill>
                  <a:srgbClr val="FFFFFF"/>
                </a:solidFill>
                <a:latin typeface="Arial"/>
                <a:cs typeface="Arial"/>
              </a:rPr>
              <a:t>.</a:t>
            </a:r>
            <a:endParaRPr lang="en-US" sz="1700" dirty="0">
              <a:solidFill>
                <a:srgbClr val="FFFFFF"/>
              </a:solidFill>
              <a:latin typeface="Arial"/>
              <a:cs typeface="Arial"/>
            </a:endParaRPr>
          </a:p>
          <a:p>
            <a:pPr marL="192024" indent="-192024">
              <a:spcAft>
                <a:spcPts val="1200"/>
              </a:spcAft>
              <a:buFont typeface="Arial"/>
              <a:buChar char="•"/>
            </a:pPr>
            <a:r>
              <a:rPr lang="en-US" sz="1700" dirty="0">
                <a:solidFill>
                  <a:srgbClr val="FFFFFF"/>
                </a:solidFill>
                <a:latin typeface="Arial"/>
                <a:cs typeface="Arial"/>
              </a:rPr>
              <a:t>Accepting cards tells customers that your business cares about </a:t>
            </a:r>
            <a:r>
              <a:rPr lang="en-US" sz="1700" dirty="0" smtClean="0">
                <a:solidFill>
                  <a:srgbClr val="FFFFFF"/>
                </a:solidFill>
                <a:latin typeface="Arial"/>
                <a:cs typeface="Arial"/>
              </a:rPr>
              <a:t>their </a:t>
            </a:r>
            <a:r>
              <a:rPr lang="en-US" sz="1700" dirty="0">
                <a:solidFill>
                  <a:srgbClr val="FFFFFF"/>
                </a:solidFill>
                <a:latin typeface="Arial"/>
                <a:cs typeface="Arial"/>
              </a:rPr>
              <a:t>time, </a:t>
            </a:r>
            <a:r>
              <a:rPr lang="en-US" sz="1700" dirty="0" smtClean="0">
                <a:solidFill>
                  <a:srgbClr val="FFFFFF"/>
                </a:solidFill>
                <a:latin typeface="Arial"/>
                <a:cs typeface="Arial"/>
              </a:rPr>
              <a:t/>
            </a:r>
            <a:br>
              <a:rPr lang="en-US" sz="1700" dirty="0" smtClean="0">
                <a:solidFill>
                  <a:srgbClr val="FFFFFF"/>
                </a:solidFill>
                <a:latin typeface="Arial"/>
                <a:cs typeface="Arial"/>
              </a:rPr>
            </a:br>
            <a:r>
              <a:rPr lang="en-US" sz="1700" dirty="0" smtClean="0">
                <a:solidFill>
                  <a:srgbClr val="FFFFFF"/>
                </a:solidFill>
                <a:latin typeface="Arial"/>
                <a:cs typeface="Arial"/>
              </a:rPr>
              <a:t>money </a:t>
            </a:r>
            <a:r>
              <a:rPr lang="en-US" sz="1700" dirty="0">
                <a:solidFill>
                  <a:srgbClr val="FFFFFF"/>
                </a:solidFill>
                <a:latin typeface="Arial"/>
                <a:cs typeface="Arial"/>
              </a:rPr>
              <a:t>and security. </a:t>
            </a:r>
          </a:p>
        </p:txBody>
      </p:sp>
      <p:pic>
        <p:nvPicPr>
          <p:cNvPr id="14" name="Picture 13"/>
          <p:cNvPicPr>
            <a:picLocks noChangeAspect="1"/>
          </p:cNvPicPr>
          <p:nvPr/>
        </p:nvPicPr>
        <p:blipFill>
          <a:blip r:embed="rId3"/>
          <a:stretch>
            <a:fillRect/>
          </a:stretch>
        </p:blipFill>
        <p:spPr>
          <a:xfrm>
            <a:off x="6488773" y="1011316"/>
            <a:ext cx="1993900" cy="1638300"/>
          </a:xfrm>
          <a:prstGeom prst="rect">
            <a:avLst/>
          </a:prstGeom>
        </p:spPr>
      </p:pic>
    </p:spTree>
    <p:extLst>
      <p:ext uri="{BB962C8B-B14F-4D97-AF65-F5344CB8AC3E}">
        <p14:creationId xmlns:p14="http://schemas.microsoft.com/office/powerpoint/2010/main" val="1268023635"/>
      </p:ext>
    </p:extLst>
  </p:cSld>
  <p:clrMapOvr>
    <a:masterClrMapping/>
  </p:clrMapOvr>
  <p:transition spd="slow">
    <p:wip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a:off x="360169" y="2928481"/>
            <a:ext cx="8444990" cy="0"/>
          </a:xfrm>
          <a:prstGeom prst="line">
            <a:avLst/>
          </a:prstGeom>
          <a:ln cap="rnd">
            <a:solidFill>
              <a:srgbClr val="6EBC29"/>
            </a:solidFill>
            <a:prstDash val="sysDot"/>
          </a:ln>
          <a:effectLst/>
        </p:spPr>
        <p:style>
          <a:lnRef idx="2">
            <a:schemeClr val="accent1"/>
          </a:lnRef>
          <a:fillRef idx="0">
            <a:schemeClr val="accent1"/>
          </a:fillRef>
          <a:effectRef idx="1">
            <a:schemeClr val="accent1"/>
          </a:effectRef>
          <a:fontRef idx="minor">
            <a:schemeClr val="tx1"/>
          </a:fontRef>
        </p:style>
      </p:cxnSp>
      <p:sp>
        <p:nvSpPr>
          <p:cNvPr id="7" name="Rectangle 6"/>
          <p:cNvSpPr/>
          <p:nvPr/>
        </p:nvSpPr>
        <p:spPr>
          <a:xfrm>
            <a:off x="457199" y="3108960"/>
            <a:ext cx="8272133" cy="1354217"/>
          </a:xfrm>
          <a:prstGeom prst="rect">
            <a:avLst/>
          </a:prstGeom>
        </p:spPr>
        <p:txBody>
          <a:bodyPr wrap="square" lIns="0" tIns="0" rIns="0" bIns="0">
            <a:spAutoFit/>
          </a:bodyPr>
          <a:lstStyle/>
          <a:p>
            <a:pPr marL="285750" indent="-285750">
              <a:spcAft>
                <a:spcPts val="1200"/>
              </a:spcAft>
              <a:buFont typeface="Arial"/>
              <a:buChar char="•"/>
            </a:pPr>
            <a:r>
              <a:rPr lang="en-US" sz="1700" dirty="0">
                <a:solidFill>
                  <a:srgbClr val="FFFFFF"/>
                </a:solidFill>
                <a:latin typeface="Arial"/>
                <a:cs typeface="Arial"/>
              </a:rPr>
              <a:t>Automatic recurring payments are very valuable when providing a service</a:t>
            </a:r>
            <a:r>
              <a:rPr lang="en-US" sz="1700" dirty="0" smtClean="0">
                <a:solidFill>
                  <a:srgbClr val="FFFFFF"/>
                </a:solidFill>
                <a:latin typeface="Arial"/>
                <a:cs typeface="Arial"/>
              </a:rPr>
              <a:t>.</a:t>
            </a:r>
            <a:endParaRPr lang="en-US" sz="1700" dirty="0">
              <a:solidFill>
                <a:srgbClr val="FFFFFF"/>
              </a:solidFill>
              <a:latin typeface="Arial"/>
              <a:cs typeface="Arial"/>
            </a:endParaRPr>
          </a:p>
          <a:p>
            <a:pPr marL="285750" indent="-285750">
              <a:spcAft>
                <a:spcPts val="1200"/>
              </a:spcAft>
              <a:buFont typeface="Arial"/>
              <a:buChar char="•"/>
            </a:pPr>
            <a:r>
              <a:rPr lang="ro-RO" sz="1700" dirty="0">
                <a:solidFill>
                  <a:srgbClr val="FFFFFF"/>
                </a:solidFill>
                <a:latin typeface="Arial"/>
                <a:ea typeface="ＭＳ Ｐゴシック" charset="0"/>
                <a:cs typeface="Arial"/>
                <a:sym typeface="Arial" charset="0"/>
              </a:rPr>
              <a:t>Remote payments </a:t>
            </a:r>
            <a:r>
              <a:rPr lang="ro-RO" sz="1700" dirty="0" smtClean="0">
                <a:solidFill>
                  <a:srgbClr val="FFFFFF"/>
                </a:solidFill>
                <a:latin typeface="Arial"/>
                <a:ea typeface="ＭＳ Ｐゴシック" charset="0"/>
                <a:cs typeface="Arial"/>
                <a:sym typeface="Arial" charset="0"/>
              </a:rPr>
              <a:t>open </a:t>
            </a:r>
            <a:r>
              <a:rPr lang="ro-RO" sz="1700" dirty="0">
                <a:solidFill>
                  <a:srgbClr val="FFFFFF"/>
                </a:solidFill>
                <a:latin typeface="Arial"/>
                <a:ea typeface="ＭＳ Ｐゴシック" charset="0"/>
                <a:cs typeface="Arial"/>
                <a:sym typeface="Arial" charset="0"/>
              </a:rPr>
              <a:t>up significant opportunities</a:t>
            </a:r>
            <a:r>
              <a:rPr lang="ro-RO" sz="1700" dirty="0" smtClean="0">
                <a:solidFill>
                  <a:srgbClr val="FFFFFF"/>
                </a:solidFill>
                <a:latin typeface="Arial"/>
                <a:ea typeface="ＭＳ Ｐゴシック" charset="0"/>
                <a:cs typeface="Arial"/>
                <a:sym typeface="Arial" charset="0"/>
              </a:rPr>
              <a:t>.</a:t>
            </a:r>
            <a:endParaRPr lang="ro-RO" sz="1700" dirty="0">
              <a:solidFill>
                <a:srgbClr val="FFFFFF"/>
              </a:solidFill>
              <a:latin typeface="Arial"/>
              <a:ea typeface="ＭＳ Ｐゴシック" charset="0"/>
              <a:cs typeface="Arial"/>
              <a:sym typeface="Arial" charset="0"/>
            </a:endParaRPr>
          </a:p>
          <a:p>
            <a:pPr marL="285750" indent="-285750">
              <a:spcAft>
                <a:spcPts val="1200"/>
              </a:spcAft>
              <a:buFont typeface="Arial"/>
              <a:buChar char="•"/>
            </a:pPr>
            <a:r>
              <a:rPr lang="en-US" sz="1700" dirty="0">
                <a:solidFill>
                  <a:srgbClr val="FFFFFF"/>
                </a:solidFill>
                <a:latin typeface="Arial"/>
                <a:ea typeface="ＭＳ Ｐゴシック" charset="0"/>
                <a:cs typeface="Arial"/>
                <a:sym typeface="Arial" charset="0"/>
              </a:rPr>
              <a:t>Electronic payments guarantee funds immediately so you can </a:t>
            </a:r>
            <a:r>
              <a:rPr lang="en-US" sz="1700" dirty="0" smtClean="0">
                <a:solidFill>
                  <a:srgbClr val="FFFFFF"/>
                </a:solidFill>
                <a:latin typeface="Arial"/>
                <a:ea typeface="ＭＳ Ｐゴシック" charset="0"/>
                <a:cs typeface="Arial"/>
                <a:sym typeface="Arial" charset="0"/>
              </a:rPr>
              <a:t>start </a:t>
            </a:r>
            <a:r>
              <a:rPr lang="en-US" sz="1700" dirty="0">
                <a:solidFill>
                  <a:srgbClr val="FFFFFF"/>
                </a:solidFill>
                <a:latin typeface="Arial"/>
                <a:ea typeface="ＭＳ Ｐゴシック" charset="0"/>
                <a:cs typeface="Arial"/>
                <a:sym typeface="Arial" charset="0"/>
              </a:rPr>
              <a:t>work and </a:t>
            </a:r>
            <a:r>
              <a:rPr lang="en-US" sz="1700" dirty="0" smtClean="0">
                <a:solidFill>
                  <a:srgbClr val="FFFFFF"/>
                </a:solidFill>
                <a:latin typeface="Arial"/>
                <a:ea typeface="ＭＳ Ｐゴシック" charset="0"/>
                <a:cs typeface="Arial"/>
                <a:sym typeface="Arial" charset="0"/>
              </a:rPr>
              <a:t/>
            </a:r>
            <a:br>
              <a:rPr lang="en-US" sz="1700" dirty="0" smtClean="0">
                <a:solidFill>
                  <a:srgbClr val="FFFFFF"/>
                </a:solidFill>
                <a:latin typeface="Arial"/>
                <a:ea typeface="ＭＳ Ｐゴシック" charset="0"/>
                <a:cs typeface="Arial"/>
                <a:sym typeface="Arial" charset="0"/>
              </a:rPr>
            </a:br>
            <a:r>
              <a:rPr lang="en-US" sz="1700" dirty="0" smtClean="0">
                <a:solidFill>
                  <a:srgbClr val="FFFFFF"/>
                </a:solidFill>
                <a:latin typeface="Arial"/>
                <a:ea typeface="ＭＳ Ｐゴシック" charset="0"/>
                <a:cs typeface="Arial"/>
                <a:sym typeface="Arial" charset="0"/>
              </a:rPr>
              <a:t>order </a:t>
            </a:r>
            <a:r>
              <a:rPr lang="en-US" sz="1700" dirty="0">
                <a:solidFill>
                  <a:srgbClr val="FFFFFF"/>
                </a:solidFill>
                <a:latin typeface="Arial"/>
                <a:ea typeface="ＭＳ Ｐゴシック" charset="0"/>
                <a:cs typeface="Arial"/>
                <a:sym typeface="Arial" charset="0"/>
              </a:rPr>
              <a:t>inventory immediately </a:t>
            </a:r>
            <a:r>
              <a:rPr lang="en-US" sz="1700" dirty="0" smtClean="0">
                <a:solidFill>
                  <a:srgbClr val="FFFFFF"/>
                </a:solidFill>
                <a:latin typeface="Arial"/>
                <a:ea typeface="ＭＳ Ｐゴシック" charset="0"/>
                <a:cs typeface="Arial"/>
                <a:sym typeface="Arial" charset="0"/>
              </a:rPr>
              <a:t>and </a:t>
            </a:r>
            <a:r>
              <a:rPr lang="en-US" sz="1700" dirty="0">
                <a:solidFill>
                  <a:srgbClr val="FFFFFF"/>
                </a:solidFill>
                <a:latin typeface="Arial"/>
                <a:ea typeface="ＭＳ Ｐゴシック" charset="0"/>
                <a:cs typeface="Arial"/>
                <a:sym typeface="Arial" charset="0"/>
              </a:rPr>
              <a:t>with confidence</a:t>
            </a:r>
            <a:r>
              <a:rPr lang="en-US" sz="1700" dirty="0" smtClean="0">
                <a:solidFill>
                  <a:srgbClr val="FFFFFF"/>
                </a:solidFill>
                <a:latin typeface="Arial"/>
                <a:ea typeface="ＭＳ Ｐゴシック" charset="0"/>
                <a:cs typeface="Arial"/>
                <a:sym typeface="Arial" charset="0"/>
              </a:rPr>
              <a:t>.</a:t>
            </a:r>
            <a:endParaRPr lang="ro-RO" sz="1700" dirty="0">
              <a:solidFill>
                <a:srgbClr val="FFFFFF"/>
              </a:solidFill>
              <a:latin typeface="Arial"/>
              <a:ea typeface="ＭＳ Ｐゴシック" charset="0"/>
              <a:cs typeface="Arial"/>
              <a:sym typeface="Arial" charset="0"/>
            </a:endParaRPr>
          </a:p>
        </p:txBody>
      </p:sp>
      <p:sp>
        <p:nvSpPr>
          <p:cNvPr id="12" name="Rectangle 3"/>
          <p:cNvSpPr>
            <a:spLocks/>
          </p:cNvSpPr>
          <p:nvPr/>
        </p:nvSpPr>
        <p:spPr bwMode="auto">
          <a:xfrm>
            <a:off x="457201" y="1900904"/>
            <a:ext cx="5779392" cy="8624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rnd">
                <a:solidFill>
                  <a:schemeClr val="tx1"/>
                </a:solidFill>
                <a:round/>
                <a:headEnd type="none" w="med" len="med"/>
                <a:tailEnd type="none" w="med" len="med"/>
              </a14:hiddenLine>
            </a:ext>
          </a:extLst>
        </p:spPr>
        <p:txBody>
          <a:bodyPr lIns="0" tIns="0" rIns="0" bIns="0" anchor="b" anchorCtr="0"/>
          <a:lstStyle/>
          <a:p>
            <a:pPr>
              <a:lnSpc>
                <a:spcPts val="4800"/>
              </a:lnSpc>
            </a:pPr>
            <a:r>
              <a:rPr lang="en-US" sz="5000" b="1" dirty="0" smtClean="0">
                <a:solidFill>
                  <a:srgbClr val="F9A225"/>
                </a:solidFill>
                <a:latin typeface="Arial" charset="0"/>
                <a:ea typeface="ＭＳ Ｐゴシック" charset="0"/>
                <a:cs typeface="Arial" charset="0"/>
                <a:sym typeface="Arial" charset="0"/>
              </a:rPr>
              <a:t>Accelerate growth</a:t>
            </a:r>
            <a:endParaRPr lang="en-US" sz="5000" b="1" dirty="0">
              <a:solidFill>
                <a:srgbClr val="F9A225"/>
              </a:solidFill>
              <a:latin typeface="Arial" charset="0"/>
              <a:ea typeface="ＭＳ Ｐゴシック" charset="0"/>
              <a:cs typeface="Arial" charset="0"/>
              <a:sym typeface="Arial" charset="0"/>
            </a:endParaRPr>
          </a:p>
        </p:txBody>
      </p:sp>
      <p:pic>
        <p:nvPicPr>
          <p:cNvPr id="14" name="Picture 13"/>
          <p:cNvPicPr>
            <a:picLocks noChangeAspect="1"/>
          </p:cNvPicPr>
          <p:nvPr/>
        </p:nvPicPr>
        <p:blipFill>
          <a:blip r:embed="rId3"/>
          <a:stretch>
            <a:fillRect/>
          </a:stretch>
        </p:blipFill>
        <p:spPr>
          <a:xfrm>
            <a:off x="6666573" y="1011316"/>
            <a:ext cx="1816100" cy="1638300"/>
          </a:xfrm>
          <a:prstGeom prst="rect">
            <a:avLst/>
          </a:prstGeom>
        </p:spPr>
      </p:pic>
    </p:spTree>
    <p:extLst>
      <p:ext uri="{BB962C8B-B14F-4D97-AF65-F5344CB8AC3E}">
        <p14:creationId xmlns:p14="http://schemas.microsoft.com/office/powerpoint/2010/main" val="838549588"/>
      </p:ext>
    </p:extLst>
  </p:cSld>
  <p:clrMapOvr>
    <a:masterClrMapping/>
  </p:clrMapOvr>
  <p:transition spd="slow">
    <p:wipe/>
  </p:transition>
  <p:timing>
    <p:tnLst>
      <p:par>
        <p:cTn id="1" dur="indefinite" restart="never" nodeType="tmRoot"/>
      </p:par>
    </p:tnLst>
  </p:timing>
</p:sld>
</file>

<file path=ppt/theme/theme1.xml><?xml version="1.0" encoding="utf-8"?>
<a:theme xmlns:a="http://schemas.openxmlformats.org/drawingml/2006/main" name="Office Theme">
  <a:themeElements>
    <a:clrScheme name="Custom 9">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6EBC29"/>
      </a:hlink>
      <a:folHlink>
        <a:srgbClr val="FFFF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ustom Design">
  <a:themeElements>
    <a:clrScheme name="Custom 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6EBC29"/>
      </a:hlink>
      <a:folHlink>
        <a:srgbClr val="FFFF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3522</TotalTime>
  <Words>931</Words>
  <Application>Microsoft Macintosh PowerPoint</Application>
  <PresentationFormat>On-screen Show (4:3)</PresentationFormat>
  <Paragraphs>86</Paragraphs>
  <Slides>14</Slides>
  <Notes>13</Notes>
  <HiddenSlides>0</HiddenSlides>
  <MMClips>0</MMClips>
  <ScaleCrop>false</ScaleCrop>
  <HeadingPairs>
    <vt:vector size="8" baseType="variant">
      <vt:variant>
        <vt:lpstr>Fonts Used</vt:lpstr>
      </vt:variant>
      <vt:variant>
        <vt:i4>5</vt:i4>
      </vt:variant>
      <vt:variant>
        <vt:lpstr>Theme</vt:lpstr>
      </vt:variant>
      <vt:variant>
        <vt:i4>2</vt:i4>
      </vt:variant>
      <vt:variant>
        <vt:lpstr>Embedded OLE Servers</vt:lpstr>
      </vt:variant>
      <vt:variant>
        <vt:i4>1</vt:i4>
      </vt:variant>
      <vt:variant>
        <vt:lpstr>Slide Titles</vt:lpstr>
      </vt:variant>
      <vt:variant>
        <vt:i4>14</vt:i4>
      </vt:variant>
    </vt:vector>
  </HeadingPairs>
  <TitlesOfParts>
    <vt:vector size="22" baseType="lpstr">
      <vt:lpstr>ArialMT</vt:lpstr>
      <vt:lpstr>Calibri</vt:lpstr>
      <vt:lpstr>Helvetica</vt:lpstr>
      <vt:lpstr>ＭＳ Ｐゴシック</vt:lpstr>
      <vt:lpstr>Arial</vt:lpstr>
      <vt:lpstr>Office Theme</vt:lpstr>
      <vt:lpstr>Custom Design</vt:lpstr>
      <vt:lpstr>Chart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Neimand Collaborative</Company>
  <LinksUpToDate>false</LinksUpToDate>
  <SharedDoc>false</SharedDoc>
  <HyperlinksChanged>false</HyperlinksChanged>
  <AppVersion>15.0022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Awbc deck</dc:title>
  <dc:creator>Hilary Kelly</dc:creator>
  <cp:lastModifiedBy>Sarah Bingol</cp:lastModifiedBy>
  <cp:revision>161</cp:revision>
  <cp:lastPrinted>2015-07-22T20:52:12Z</cp:lastPrinted>
  <dcterms:created xsi:type="dcterms:W3CDTF">2015-05-01T16:30:01Z</dcterms:created>
  <dcterms:modified xsi:type="dcterms:W3CDTF">2016-10-27T01:15:59Z</dcterms:modified>
</cp:coreProperties>
</file>