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1" r:id="rId2"/>
    <p:sldId id="377" r:id="rId3"/>
    <p:sldId id="373" r:id="rId4"/>
    <p:sldId id="348" r:id="rId5"/>
    <p:sldId id="349" r:id="rId6"/>
    <p:sldId id="379" r:id="rId7"/>
    <p:sldId id="374" r:id="rId8"/>
    <p:sldId id="376" r:id="rId9"/>
    <p:sldId id="375" r:id="rId10"/>
    <p:sldId id="350" r:id="rId11"/>
    <p:sldId id="371" r:id="rId12"/>
    <p:sldId id="372" r:id="rId13"/>
    <p:sldId id="351" r:id="rId14"/>
    <p:sldId id="362" r:id="rId15"/>
    <p:sldId id="378" r:id="rId16"/>
    <p:sldId id="3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5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Hutchinson" initials="SH" lastIdx="6" clrIdx="0"/>
  <p:cmAuthor id="1" name="Jon Rosborough" initials="JR" lastIdx="4" clrIdx="1"/>
  <p:cmAuthor id="2" name="Rich Neimand" initials="RN" lastIdx="2" clrIdx="2"/>
  <p:cmAuthor id="3" name="Sarah Bingol" initials="" lastIdx="1" clrIdx="3"/>
  <p:cmAuthor id="4" name="Sara White-Delehoy" initia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5911D"/>
    <a:srgbClr val="D67F1B"/>
    <a:srgbClr val="6EBC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9"/>
    <p:restoredTop sz="85309" autoAdjust="0"/>
  </p:normalViewPr>
  <p:slideViewPr>
    <p:cSldViewPr snapToGrid="0" snapToObjects="1">
      <p:cViewPr>
        <p:scale>
          <a:sx n="106" d="100"/>
          <a:sy n="106" d="100"/>
        </p:scale>
        <p:origin x="2048" y="328"/>
      </p:cViewPr>
      <p:guideLst>
        <p:guide orient="horz" pos="4319"/>
        <p:guide pos="3595"/>
      </p:guideLst>
    </p:cSldViewPr>
  </p:slid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DB4526-5CAA-E746-A212-547687CBC121}" type="datetimeFigureOut">
              <a:rPr lang="en-US" smtClean="0"/>
              <a:t>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D663A3-5941-284C-B681-73F1A2F7A4DF}" type="slidenum">
              <a:rPr lang="en-US" smtClean="0"/>
              <a:t>‹#›</a:t>
            </a:fld>
            <a:endParaRPr lang="en-US"/>
          </a:p>
        </p:txBody>
      </p:sp>
    </p:spTree>
    <p:extLst>
      <p:ext uri="{BB962C8B-B14F-4D97-AF65-F5344CB8AC3E}">
        <p14:creationId xmlns:p14="http://schemas.microsoft.com/office/powerpoint/2010/main" val="3965992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B4E45-17B1-144D-9440-0596E203DC69}" type="datetimeFigureOut">
              <a:rPr lang="en-US" smtClean="0"/>
              <a:t>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580EA-9C05-B04C-A771-989F0A0CE54C}" type="slidenum">
              <a:rPr lang="en-US" smtClean="0"/>
              <a:t>‹#›</a:t>
            </a:fld>
            <a:endParaRPr lang="en-US"/>
          </a:p>
        </p:txBody>
      </p:sp>
    </p:spTree>
    <p:extLst>
      <p:ext uri="{BB962C8B-B14F-4D97-AF65-F5344CB8AC3E}">
        <p14:creationId xmlns:p14="http://schemas.microsoft.com/office/powerpoint/2010/main" val="3819163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r>
              <a:rPr lang="en-US" sz="1200" kern="1200" dirty="0" err="1" smtClean="0">
                <a:solidFill>
                  <a:schemeClr val="tx1"/>
                </a:solidFill>
                <a:effectLst/>
                <a:latin typeface="+mn-lt"/>
                <a:ea typeface="+mn-ea"/>
                <a:cs typeface="+mn-cs"/>
              </a:rPr>
              <a:t>Mastercard</a:t>
            </a:r>
            <a:r>
              <a:rPr lang="en-US" sz="1200" kern="1200" dirty="0" smtClean="0">
                <a:solidFill>
                  <a:schemeClr val="tx1"/>
                </a:solidFill>
                <a:effectLst/>
                <a:latin typeface="+mn-lt"/>
                <a:ea typeface="+mn-ea"/>
                <a:cs typeface="+mn-cs"/>
              </a:rPr>
              <a:t> isn’t trying to sell you a card – we want to share the value of card technology for your business.</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Using card technology and electronic payments can help your start-up or small business compete with bigger operations in your hometown.</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Cards offer convenience, control, and security for both your business and your customers.</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We know that as you begin to accept cards, you may have some concerns about data security, what your processor can and can’t do, and </a:t>
            </a:r>
            <a:r>
              <a:rPr lang="en-US" sz="1200" kern="1200" dirty="0" err="1" smtClean="0">
                <a:solidFill>
                  <a:schemeClr val="tx1"/>
                </a:solidFill>
                <a:effectLst/>
                <a:latin typeface="+mn-lt"/>
                <a:ea typeface="+mn-ea"/>
                <a:cs typeface="+mn-cs"/>
              </a:rPr>
              <a:t>Mastercard’s</a:t>
            </a:r>
            <a:r>
              <a:rPr lang="en-US" sz="1200" kern="1200" dirty="0" smtClean="0">
                <a:solidFill>
                  <a:schemeClr val="tx1"/>
                </a:solidFill>
                <a:effectLst/>
                <a:latin typeface="+mn-lt"/>
                <a:ea typeface="+mn-ea"/>
                <a:cs typeface="+mn-cs"/>
              </a:rPr>
              <a:t> role in the rates you pay.</a:t>
            </a:r>
            <a:endParaRPr lang="en-US" sz="18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That’s why we’ve created new standards and best practices for our company and everyone we do business with to ensure that all of our agreements are fair and transparent, which address the most common issues we’ve heard from our merchants.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1</a:t>
            </a:fld>
            <a:endParaRPr lang="en-US" dirty="0"/>
          </a:p>
        </p:txBody>
      </p:sp>
    </p:spTree>
    <p:extLst>
      <p:ext uri="{BB962C8B-B14F-4D97-AF65-F5344CB8AC3E}">
        <p14:creationId xmlns:p14="http://schemas.microsoft.com/office/powerpoint/2010/main" val="201657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you confirm</a:t>
            </a:r>
            <a:r>
              <a:rPr lang="en-US" baseline="0" dirty="0" smtClean="0"/>
              <a:t> with your processor that they will provide you with this level of disclosure while you are negotiating.</a:t>
            </a: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11</a:t>
            </a:fld>
            <a:endParaRPr lang="en-US"/>
          </a:p>
        </p:txBody>
      </p:sp>
    </p:spTree>
    <p:extLst>
      <p:ext uri="{BB962C8B-B14F-4D97-AF65-F5344CB8AC3E}">
        <p14:creationId xmlns:p14="http://schemas.microsoft.com/office/powerpoint/2010/main" val="177337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12</a:t>
            </a:fld>
            <a:endParaRPr lang="en-US"/>
          </a:p>
        </p:txBody>
      </p:sp>
    </p:spTree>
    <p:extLst>
      <p:ext uri="{BB962C8B-B14F-4D97-AF65-F5344CB8AC3E}">
        <p14:creationId xmlns:p14="http://schemas.microsoft.com/office/powerpoint/2010/main" val="22292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13</a:t>
            </a:fld>
            <a:endParaRPr lang="en-US"/>
          </a:p>
        </p:txBody>
      </p:sp>
    </p:spTree>
    <p:extLst>
      <p:ext uri="{BB962C8B-B14F-4D97-AF65-F5344CB8AC3E}">
        <p14:creationId xmlns:p14="http://schemas.microsoft.com/office/powerpoint/2010/main" val="155955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Accepting cards can raise some questions or concerns, and we want to make sure that our partners have all the information they need to be successful.</a:t>
            </a:r>
          </a:p>
          <a:p>
            <a:pPr marL="171450" indent="-171450">
              <a:buFont typeface="Arial"/>
              <a:buChar char="•"/>
            </a:pPr>
            <a:r>
              <a:rPr lang="en-US" dirty="0" smtClean="0"/>
              <a:t>That’s why our standards and best practices work to ensure that all of our business relationships are fair and transparent, while helping you successfully accept cards and grow your business.</a:t>
            </a:r>
          </a:p>
          <a:p>
            <a:pPr marL="171450" indent="-171450">
              <a:buFont typeface="Arial"/>
              <a:buChar char="•"/>
            </a:pPr>
            <a:r>
              <a:rPr lang="en-US" dirty="0" smtClean="0"/>
              <a:t>Learn more about the standards you should expect when doing business – and get other resources for your business – at </a:t>
            </a:r>
            <a:r>
              <a:rPr lang="en-US" smtClean="0"/>
              <a:t>masteryourcardusa.org</a:t>
            </a:r>
            <a:r>
              <a:rPr lang="en-US" dirty="0" smtClean="0"/>
              <a:t>.</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6E580EA-9C05-B04C-A771-989F0A0CE54C}" type="slidenum">
              <a:rPr lang="en-US" smtClean="0"/>
              <a:t>14</a:t>
            </a:fld>
            <a:endParaRPr lang="en-US"/>
          </a:p>
        </p:txBody>
      </p:sp>
    </p:spTree>
    <p:extLst>
      <p:ext uri="{BB962C8B-B14F-4D97-AF65-F5344CB8AC3E}">
        <p14:creationId xmlns:p14="http://schemas.microsoft.com/office/powerpoint/2010/main" val="292479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580EA-9C05-B04C-A771-989F0A0CE54C}" type="slidenum">
              <a:rPr lang="en-US" smtClean="0"/>
              <a:t>16</a:t>
            </a:fld>
            <a:endParaRPr lang="en-US"/>
          </a:p>
        </p:txBody>
      </p:sp>
    </p:spTree>
    <p:extLst>
      <p:ext uri="{BB962C8B-B14F-4D97-AF65-F5344CB8AC3E}">
        <p14:creationId xmlns:p14="http://schemas.microsoft.com/office/powerpoint/2010/main" val="416384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2</a:t>
            </a:fld>
            <a:endParaRPr lang="en-US"/>
          </a:p>
        </p:txBody>
      </p:sp>
    </p:spTree>
    <p:extLst>
      <p:ext uri="{BB962C8B-B14F-4D97-AF65-F5344CB8AC3E}">
        <p14:creationId xmlns:p14="http://schemas.microsoft.com/office/powerpoint/2010/main" val="94549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3</a:t>
            </a:fld>
            <a:endParaRPr lang="en-US"/>
          </a:p>
        </p:txBody>
      </p:sp>
    </p:spTree>
    <p:extLst>
      <p:ext uri="{BB962C8B-B14F-4D97-AF65-F5344CB8AC3E}">
        <p14:creationId xmlns:p14="http://schemas.microsoft.com/office/powerpoint/2010/main" val="168415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4</a:t>
            </a:fld>
            <a:endParaRPr lang="en-US"/>
          </a:p>
        </p:txBody>
      </p:sp>
    </p:spTree>
    <p:extLst>
      <p:ext uri="{BB962C8B-B14F-4D97-AF65-F5344CB8AC3E}">
        <p14:creationId xmlns:p14="http://schemas.microsoft.com/office/powerpoint/2010/main" val="173868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EMV chip transition and accompanying terminal technology is one critical way to protect your customers’ and business’ sensitive data.</a:t>
            </a:r>
            <a:r>
              <a:rPr lang="en-US" dirty="0" smtClean="0">
                <a:effectLst/>
              </a:rPr>
              <a:t> </a:t>
            </a:r>
          </a:p>
          <a:p>
            <a:pPr marL="0" indent="0">
              <a:buFont typeface="Arial"/>
              <a:buNone/>
            </a:pPr>
            <a:endParaRPr lang="en-US" sz="1200" kern="120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effectLst/>
                <a:latin typeface="+mn-lt"/>
                <a:ea typeface="+mn-ea"/>
                <a:cs typeface="+mn-cs"/>
              </a:rPr>
              <a:t>PCI</a:t>
            </a:r>
          </a:p>
          <a:p>
            <a:pPr marL="171450" indent="-171450">
              <a:buFont typeface="Arial"/>
              <a:buChar char="•"/>
            </a:pPr>
            <a:r>
              <a:rPr lang="en-US" sz="1200" kern="1200" dirty="0" smtClean="0">
                <a:solidFill>
                  <a:schemeClr val="tx1"/>
                </a:solidFill>
                <a:effectLst/>
                <a:latin typeface="+mn-lt"/>
                <a:ea typeface="+mn-ea"/>
                <a:cs typeface="+mn-cs"/>
              </a:rPr>
              <a:t>PCI compliance standards are rules that were put into place in order to make sure that merchants are being smart and secure with how they’re accepting cards, and prevent breaches like you may have heard of in the news. You can be charged a penalty if you are found to be operating outside those standards.</a:t>
            </a:r>
            <a:endParaRPr lang="en-US" sz="18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For example, writing down credit card numbers in order to keep them on file is not allowed because it is not a secure way to store sensitive information.</a:t>
            </a:r>
            <a:endParaRPr lang="en-US" sz="18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While your processor likely charges a fee for PCI compliance, this usually takes the place of an annual fee. Your PCI fee is usually tied to the size of your business and should not be exorbitant.</a:t>
            </a:r>
            <a:r>
              <a:rPr lang="en-US" sz="1100" kern="1200" dirty="0" smtClean="0">
                <a:solidFill>
                  <a:schemeClr val="tx1"/>
                </a:solidFill>
                <a:effectLst/>
                <a:latin typeface="+mn-lt"/>
                <a:ea typeface="+mn-ea"/>
                <a:cs typeface="+mn-cs"/>
              </a:rPr>
              <a:t> Read your contract carefully</a:t>
            </a:r>
            <a:r>
              <a:rPr lang="en-US" sz="1100" kern="1200" baseline="0" dirty="0" smtClean="0">
                <a:solidFill>
                  <a:schemeClr val="tx1"/>
                </a:solidFill>
                <a:effectLst/>
                <a:latin typeface="+mn-lt"/>
                <a:ea typeface="+mn-ea"/>
                <a:cs typeface="+mn-cs"/>
              </a:rPr>
              <a:t> to make sure you aren’t being charged a PCI compliance fee and annual fee.</a:t>
            </a:r>
            <a:endParaRPr lang="en-US" sz="1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5</a:t>
            </a:fld>
            <a:endParaRPr lang="en-US"/>
          </a:p>
        </p:txBody>
      </p:sp>
    </p:spTree>
    <p:extLst>
      <p:ext uri="{BB962C8B-B14F-4D97-AF65-F5344CB8AC3E}">
        <p14:creationId xmlns:p14="http://schemas.microsoft.com/office/powerpoint/2010/main" val="125936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7</a:t>
            </a:fld>
            <a:endParaRPr lang="en-US"/>
          </a:p>
        </p:txBody>
      </p:sp>
    </p:spTree>
    <p:extLst>
      <p:ext uri="{BB962C8B-B14F-4D97-AF65-F5344CB8AC3E}">
        <p14:creationId xmlns:p14="http://schemas.microsoft.com/office/powerpoint/2010/main" val="54430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8</a:t>
            </a:fld>
            <a:endParaRPr lang="en-US"/>
          </a:p>
        </p:txBody>
      </p:sp>
    </p:spTree>
    <p:extLst>
      <p:ext uri="{BB962C8B-B14F-4D97-AF65-F5344CB8AC3E}">
        <p14:creationId xmlns:p14="http://schemas.microsoft.com/office/powerpoint/2010/main" val="208409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9</a:t>
            </a:fld>
            <a:endParaRPr lang="en-US"/>
          </a:p>
        </p:txBody>
      </p:sp>
    </p:spTree>
    <p:extLst>
      <p:ext uri="{BB962C8B-B14F-4D97-AF65-F5344CB8AC3E}">
        <p14:creationId xmlns:p14="http://schemas.microsoft.com/office/powerpoint/2010/main" val="185101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10</a:t>
            </a:fld>
            <a:endParaRPr lang="en-US"/>
          </a:p>
        </p:txBody>
      </p:sp>
    </p:spTree>
    <p:extLst>
      <p:ext uri="{BB962C8B-B14F-4D97-AF65-F5344CB8AC3E}">
        <p14:creationId xmlns:p14="http://schemas.microsoft.com/office/powerpoint/2010/main" val="164237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6935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49692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file:////Users/armando/Dropbox%20(NC)/Artwork%20Files/master%20your%20card/MYC_USA/CON_SR_Be%20Safe%20Smart%20and%20Secure/F_MYC_PowerpointHeaders_20172.pn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2"/>
          <p:cNvSpPr txBox="1">
            <a:spLocks/>
          </p:cNvSpPr>
          <p:nvPr userDrawn="1"/>
        </p:nvSpPr>
        <p:spPr bwMode="auto">
          <a:xfrm>
            <a:off x="8702700" y="6337656"/>
            <a:ext cx="244475"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algn="r" defTabSz="914400" eaLnBrk="1" hangingPunct="1"/>
            <a:fld id="{FBF071B9-7666-D04D-90FA-50DEF5415505}" type="slidenum">
              <a:rPr lang="en-US" sz="800">
                <a:solidFill>
                  <a:srgbClr val="878787"/>
                </a:solidFill>
                <a:latin typeface="Arial" charset="0"/>
                <a:cs typeface="Arial" charset="0"/>
                <a:sym typeface="Calibri" charset="0"/>
              </a:rPr>
              <a:pPr algn="r" defTabSz="914400" eaLnBrk="1" hangingPunct="1"/>
              <a:t>‹#›</a:t>
            </a:fld>
            <a:endParaRPr lang="en-US" sz="800" dirty="0">
              <a:solidFill>
                <a:srgbClr val="878787"/>
              </a:solidFill>
              <a:latin typeface="Arial" charset="0"/>
              <a:cs typeface="Arial" charset="0"/>
              <a:sym typeface="Calibri" charset="0"/>
            </a:endParaRPr>
          </a:p>
        </p:txBody>
      </p:sp>
      <p:sp>
        <p:nvSpPr>
          <p:cNvPr id="9" name="Rectangle 1"/>
          <p:cNvSpPr>
            <a:spLocks/>
          </p:cNvSpPr>
          <p:nvPr userDrawn="1"/>
        </p:nvSpPr>
        <p:spPr bwMode="auto">
          <a:xfrm>
            <a:off x="0" y="182880"/>
            <a:ext cx="9144000" cy="5760720"/>
          </a:xfrm>
          <a:prstGeom prst="rect">
            <a:avLst/>
          </a:prstGeom>
          <a:solidFill>
            <a:srgbClr val="50832E"/>
          </a:solidFill>
          <a:ln>
            <a:noFill/>
          </a:ln>
          <a:effectLst/>
          <a:extLst/>
        </p:spPr>
        <p:txBody>
          <a:bodyPr lIns="0" tIns="0" rIns="0" bIns="0"/>
          <a:lstStyle/>
          <a:p>
            <a:endParaRPr lang="en-US" dirty="0">
              <a:solidFill>
                <a:srgbClr val="50832E"/>
              </a:solidFill>
            </a:endParaRPr>
          </a:p>
        </p:txBody>
      </p:sp>
      <p:pic>
        <p:nvPicPr>
          <p:cNvPr id="5" name="Picture 4"/>
          <p:cNvPicPr>
            <a:picLocks noChangeAspect="1"/>
          </p:cNvPicPr>
          <p:nvPr userDrawn="1"/>
        </p:nvPicPr>
        <p:blipFill rotWithShape="1">
          <a:blip r:embed="rId4" r:link="rId5">
            <a:extLst>
              <a:ext uri="{28A0092B-C50C-407E-A947-70E740481C1C}">
                <a14:useLocalDpi xmlns:a14="http://schemas.microsoft.com/office/drawing/2010/main" val="0"/>
              </a:ext>
            </a:extLst>
          </a:blip>
          <a:srcRect t="86373"/>
          <a:stretch/>
        </p:blipFill>
        <p:spPr>
          <a:xfrm>
            <a:off x="-1" y="5972175"/>
            <a:ext cx="8947175" cy="914400"/>
          </a:xfrm>
          <a:prstGeom prst="rect">
            <a:avLst/>
          </a:prstGeom>
        </p:spPr>
      </p:pic>
    </p:spTree>
    <p:extLst>
      <p:ext uri="{BB962C8B-B14F-4D97-AF65-F5344CB8AC3E}">
        <p14:creationId xmlns:p14="http://schemas.microsoft.com/office/powerpoint/2010/main" val="188213076"/>
      </p:ext>
    </p:extLst>
  </p:cSld>
  <p:clrMap bg1="lt1" tx1="dk1" bg2="lt2" tx2="dk2" accent1="accent1" accent2="accent2" accent3="accent3" accent4="accent4" accent5="accent5" accent6="accent6" hlink="hlink" folHlink="folHlink"/>
  <p:sldLayoutIdLst>
    <p:sldLayoutId id="2147483650" r:id="rId1"/>
    <p:sldLayoutId id="2147483653"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file:////Users/armando/Dropbox%20(NC)/Artwork%20Files/master%20your%20card/MYC_General%20Campaign/AWBC%20Cards%20over%20Cash%20Presentation/F_MYC_AWBC_Online-4_UnderstandingContractsAndStatements_2017.jp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masteryourcardUSA.or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file:////Users/armando/Dropbox%20(NC)/Artwork%20Files/master%20your%20card/MYC_USA/CON_SR_Be%20Safe%20Smart%20and%20Secure/F_MYC_PowerpointHeaders_20173.png"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3"/>
          <p:cNvSpPr>
            <a:spLocks/>
          </p:cNvSpPr>
          <p:nvPr/>
        </p:nvSpPr>
        <p:spPr bwMode="auto">
          <a:xfrm>
            <a:off x="504239" y="5054766"/>
            <a:ext cx="8195233" cy="739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t" anchorCtr="0"/>
          <a:lstStyle/>
          <a:p>
            <a:pPr algn="r">
              <a:lnSpc>
                <a:spcPts val="4000"/>
              </a:lnSpc>
            </a:pPr>
            <a:endParaRPr lang="en-US" sz="3500" b="1" dirty="0" smtClean="0">
              <a:solidFill>
                <a:srgbClr val="548737"/>
              </a:solidFill>
              <a:latin typeface="Arial" charset="0"/>
              <a:ea typeface="ＭＳ Ｐゴシック" charset="0"/>
              <a:cs typeface="Arial" charset="0"/>
              <a:sym typeface="Arial" charset="0"/>
            </a:endParaRPr>
          </a:p>
        </p:txBody>
      </p:sp>
      <p:sp>
        <p:nvSpPr>
          <p:cNvPr id="5" name="Rectangle 3"/>
          <p:cNvSpPr>
            <a:spLocks/>
          </p:cNvSpPr>
          <p:nvPr/>
        </p:nvSpPr>
        <p:spPr bwMode="auto">
          <a:xfrm>
            <a:off x="457200" y="2189156"/>
            <a:ext cx="8242272" cy="2654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ctr" anchorCtr="0">
            <a:spAutoFit/>
          </a:bodyPr>
          <a:lstStyle/>
          <a:p>
            <a:pPr>
              <a:lnSpc>
                <a:spcPts val="6900"/>
              </a:lnSpc>
            </a:pPr>
            <a:r>
              <a:rPr lang="en-US" sz="7400" b="1" dirty="0" smtClean="0">
                <a:solidFill>
                  <a:srgbClr val="F8A432"/>
                </a:solidFill>
                <a:latin typeface="Arial" charset="0"/>
                <a:ea typeface="ＭＳ Ｐゴシック" charset="0"/>
                <a:cs typeface="Arial" charset="0"/>
                <a:sym typeface="Arial" charset="0"/>
              </a:rPr>
              <a:t>Making card acceptance </a:t>
            </a:r>
          </a:p>
          <a:p>
            <a:pPr>
              <a:lnSpc>
                <a:spcPts val="6900"/>
              </a:lnSpc>
            </a:pPr>
            <a:r>
              <a:rPr lang="en-US" sz="7400" b="1" dirty="0" smtClean="0">
                <a:solidFill>
                  <a:srgbClr val="F8A432"/>
                </a:solidFill>
                <a:latin typeface="Arial" charset="0"/>
                <a:ea typeface="ＭＳ Ｐゴシック" charset="0"/>
                <a:cs typeface="Arial" charset="0"/>
                <a:sym typeface="Arial" charset="0"/>
              </a:rPr>
              <a:t>work for you</a:t>
            </a:r>
            <a:endParaRPr lang="en-US" sz="7400" b="1" dirty="0">
              <a:solidFill>
                <a:srgbClr val="F8A432"/>
              </a:solidFill>
              <a:latin typeface="Arial" charset="0"/>
              <a:ea typeface="ＭＳ Ｐゴシック" charset="0"/>
              <a:cs typeface="Arial" charset="0"/>
              <a:sym typeface="Arial" charset="0"/>
            </a:endParaRPr>
          </a:p>
        </p:txBody>
      </p:sp>
      <p:sp>
        <p:nvSpPr>
          <p:cNvPr id="6" name="Rectangle 5"/>
          <p:cNvSpPr/>
          <p:nvPr/>
        </p:nvSpPr>
        <p:spPr>
          <a:xfrm>
            <a:off x="457200" y="762371"/>
            <a:ext cx="6594983" cy="205184"/>
          </a:xfrm>
          <a:prstGeom prst="rect">
            <a:avLst/>
          </a:prstGeom>
        </p:spPr>
        <p:txBody>
          <a:bodyPr wrap="square" lIns="0" tIns="0" rIns="0" bIns="0">
            <a:spAutoFit/>
          </a:bodyPr>
          <a:lstStyle/>
          <a:p>
            <a:pPr>
              <a:lnSpc>
                <a:spcPts val="1600"/>
              </a:lnSpc>
            </a:pPr>
            <a:r>
              <a:rPr lang="en-US" sz="1000" spc="80" dirty="0" smtClean="0">
                <a:solidFill>
                  <a:srgbClr val="6EBC29"/>
                </a:solidFill>
                <a:latin typeface="Arial" charset="0"/>
                <a:ea typeface="ＭＳ Ｐゴシック" charset="0"/>
                <a:cs typeface="Arial" charset="0"/>
                <a:sym typeface="Arial" charset="0"/>
              </a:rPr>
              <a:t>A </a:t>
            </a:r>
            <a:r>
              <a:rPr lang="en-US" sz="1000" spc="80" dirty="0">
                <a:solidFill>
                  <a:srgbClr val="6EBC29"/>
                </a:solidFill>
                <a:latin typeface="Arial" charset="0"/>
                <a:ea typeface="ＭＳ Ｐゴシック" charset="0"/>
                <a:cs typeface="Arial" charset="0"/>
                <a:sym typeface="Arial" charset="0"/>
              </a:rPr>
              <a:t>PRESENTATION BY MASTER YOUR </a:t>
            </a:r>
            <a:r>
              <a:rPr lang="en-US" sz="1000" spc="80" dirty="0" smtClean="0">
                <a:solidFill>
                  <a:srgbClr val="6EBC29"/>
                </a:solidFill>
                <a:latin typeface="Arial" charset="0"/>
                <a:ea typeface="ＭＳ Ｐゴシック" charset="0"/>
                <a:cs typeface="Arial" charset="0"/>
                <a:sym typeface="Arial" charset="0"/>
              </a:rPr>
              <a:t>CARD</a:t>
            </a:r>
            <a:endParaRPr lang="en-US" sz="1000" spc="80" dirty="0">
              <a:solidFill>
                <a:srgbClr val="6EBC29"/>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205570842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Rectangle 2"/>
          <p:cNvSpPr>
            <a:spLocks/>
          </p:cNvSpPr>
          <p:nvPr/>
        </p:nvSpPr>
        <p:spPr bwMode="auto">
          <a:xfrm>
            <a:off x="457201"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nSpc>
                <a:spcPts val="2200"/>
              </a:lnSpc>
            </a:pPr>
            <a:r>
              <a:rPr lang="en-US" sz="2100" b="1" dirty="0">
                <a:solidFill>
                  <a:schemeClr val="bg1"/>
                </a:solidFill>
                <a:latin typeface="Arial"/>
                <a:ea typeface="ＭＳ Ｐゴシック" charset="0"/>
                <a:cs typeface="Arial"/>
                <a:sym typeface="Arial" charset="0"/>
              </a:rPr>
              <a:t>“Processors promise a certain fee and then you get </a:t>
            </a:r>
            <a:r>
              <a:rPr lang="en-US" sz="2100" b="1" dirty="0" smtClean="0">
                <a:solidFill>
                  <a:schemeClr val="bg1"/>
                </a:solidFill>
                <a:latin typeface="Arial"/>
                <a:ea typeface="ＭＳ Ｐゴシック" charset="0"/>
                <a:cs typeface="Arial"/>
                <a:sym typeface="Arial" charset="0"/>
              </a:rPr>
              <a:t>the </a:t>
            </a:r>
            <a:r>
              <a:rPr lang="en-US" sz="2100" b="1" dirty="0">
                <a:solidFill>
                  <a:schemeClr val="bg1"/>
                </a:solidFill>
                <a:latin typeface="Arial"/>
                <a:ea typeface="ＭＳ Ｐゴシック" charset="0"/>
                <a:cs typeface="Arial"/>
                <a:sym typeface="Arial" charset="0"/>
              </a:rPr>
              <a:t>bill with higher fees and can’t understand why—everything is lumped in together.” </a:t>
            </a:r>
          </a:p>
        </p:txBody>
      </p:sp>
      <p:sp>
        <p:nvSpPr>
          <p:cNvPr id="13" name="Rectangle 3"/>
          <p:cNvSpPr>
            <a:spLocks/>
          </p:cNvSpPr>
          <p:nvPr/>
        </p:nvSpPr>
        <p:spPr bwMode="auto">
          <a:xfrm>
            <a:off x="457201" y="1900904"/>
            <a:ext cx="5779392"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Problem</a:t>
            </a:r>
            <a:endParaRPr lang="en-US" sz="5000" b="1" dirty="0">
              <a:solidFill>
                <a:srgbClr val="F9A225"/>
              </a:solidFill>
              <a:latin typeface="Arial" charset="0"/>
              <a:ea typeface="ＭＳ Ｐゴシック" charset="0"/>
              <a:cs typeface="Arial" charset="0"/>
              <a:sym typeface="Arial" charset="0"/>
            </a:endParaRPr>
          </a:p>
        </p:txBody>
      </p:sp>
      <p:pic>
        <p:nvPicPr>
          <p:cNvPr id="14" name="Picture 13"/>
          <p:cNvPicPr>
            <a:picLocks noChangeAspect="1"/>
          </p:cNvPicPr>
          <p:nvPr/>
        </p:nvPicPr>
        <p:blipFill>
          <a:blip r:embed="rId3"/>
          <a:stretch>
            <a:fillRect/>
          </a:stretch>
        </p:blipFill>
        <p:spPr>
          <a:xfrm>
            <a:off x="6869027" y="971726"/>
            <a:ext cx="1257300" cy="1689100"/>
          </a:xfrm>
          <a:prstGeom prst="rect">
            <a:avLst/>
          </a:prstGeom>
        </p:spPr>
      </p:pic>
    </p:spTree>
    <p:extLst>
      <p:ext uri="{BB962C8B-B14F-4D97-AF65-F5344CB8AC3E}">
        <p14:creationId xmlns:p14="http://schemas.microsoft.com/office/powerpoint/2010/main" val="416611525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Rectangle 2"/>
          <p:cNvSpPr>
            <a:spLocks/>
          </p:cNvSpPr>
          <p:nvPr/>
        </p:nvSpPr>
        <p:spPr bwMode="auto">
          <a:xfrm>
            <a:off x="457201" y="3108960"/>
            <a:ext cx="8004036" cy="2279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Processors </a:t>
            </a:r>
            <a:r>
              <a:rPr lang="en-US" sz="1700" dirty="0">
                <a:solidFill>
                  <a:schemeClr val="bg1"/>
                </a:solidFill>
                <a:latin typeface="Arial"/>
                <a:ea typeface="ＭＳ Ｐゴシック" charset="0"/>
                <a:cs typeface="Arial"/>
                <a:sym typeface="Arial" charset="0"/>
              </a:rPr>
              <a:t>must provide all the information up front and eliminate any shell games where one label is used in a contract and another one is used on a monthly statement.</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Every </a:t>
            </a:r>
            <a:r>
              <a:rPr lang="en-US" sz="1700" dirty="0">
                <a:solidFill>
                  <a:schemeClr val="bg1"/>
                </a:solidFill>
                <a:latin typeface="Arial"/>
                <a:ea typeface="ＭＳ Ｐゴシック" charset="0"/>
                <a:cs typeface="Arial"/>
                <a:sym typeface="Arial" charset="0"/>
              </a:rPr>
              <a:t>rate, fee and service is defined from the outset, then honored and consistently calculated every month.</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You </a:t>
            </a:r>
            <a:r>
              <a:rPr lang="en-US" sz="1700" dirty="0">
                <a:solidFill>
                  <a:schemeClr val="bg1"/>
                </a:solidFill>
                <a:latin typeface="Arial"/>
                <a:ea typeface="ＭＳ Ｐゴシック" charset="0"/>
                <a:cs typeface="Arial"/>
                <a:sym typeface="Arial" charset="0"/>
              </a:rPr>
              <a:t>can also call your processor at any time and ask to be walked through your statement to make sure you understand any fees or changes</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p:txBody>
      </p:sp>
      <p:sp>
        <p:nvSpPr>
          <p:cNvPr id="11" name="Rectangle 3"/>
          <p:cNvSpPr>
            <a:spLocks/>
          </p:cNvSpPr>
          <p:nvPr/>
        </p:nvSpPr>
        <p:spPr bwMode="auto">
          <a:xfrm>
            <a:off x="457201" y="1824622"/>
            <a:ext cx="8347958" cy="938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b" anchorCtr="0">
            <a:spAutoFit/>
          </a:bodyPr>
          <a:lstStyle/>
          <a:p>
            <a:pPr>
              <a:lnSpc>
                <a:spcPts val="4800"/>
              </a:lnSpc>
            </a:pPr>
            <a:r>
              <a:rPr lang="en-US" sz="5000" b="1" dirty="0" smtClean="0">
                <a:solidFill>
                  <a:srgbClr val="F9A225"/>
                </a:solidFill>
                <a:latin typeface="Arial" charset="0"/>
                <a:ea typeface="ＭＳ Ｐゴシック" charset="0"/>
                <a:cs typeface="Arial" charset="0"/>
                <a:sym typeface="Arial" charset="0"/>
              </a:rPr>
              <a:t>Solution: </a:t>
            </a:r>
          </a:p>
          <a:p>
            <a:pPr>
              <a:lnSpc>
                <a:spcPts val="2500"/>
              </a:lnSpc>
            </a:pPr>
            <a:r>
              <a:rPr lang="en-US" sz="2100" b="1" dirty="0">
                <a:solidFill>
                  <a:srgbClr val="FFFFFF"/>
                </a:solidFill>
                <a:latin typeface="Arial" charset="0"/>
                <a:ea typeface="ＭＳ Ｐゴシック" charset="0"/>
                <a:cs typeface="Arial" charset="0"/>
                <a:sym typeface="Arial" charset="0"/>
              </a:rPr>
              <a:t>Complete, clear, truthful and </a:t>
            </a:r>
            <a:r>
              <a:rPr lang="en-US" sz="2100" b="1" dirty="0" smtClean="0">
                <a:solidFill>
                  <a:srgbClr val="FFFFFF"/>
                </a:solidFill>
                <a:latin typeface="Arial" charset="0"/>
                <a:ea typeface="ＭＳ Ｐゴシック" charset="0"/>
                <a:cs typeface="Arial" charset="0"/>
                <a:sym typeface="Arial" charset="0"/>
              </a:rPr>
              <a:t>simple </a:t>
            </a:r>
            <a:r>
              <a:rPr lang="en-US" sz="2100" b="1" dirty="0">
                <a:solidFill>
                  <a:srgbClr val="FFFFFF"/>
                </a:solidFill>
                <a:latin typeface="Arial" charset="0"/>
                <a:ea typeface="ＭＳ Ｐゴシック" charset="0"/>
                <a:cs typeface="Arial" charset="0"/>
                <a:sym typeface="Arial" charset="0"/>
              </a:rPr>
              <a:t>disclosure.</a:t>
            </a:r>
          </a:p>
        </p:txBody>
      </p:sp>
    </p:spTree>
    <p:extLst>
      <p:ext uri="{BB962C8B-B14F-4D97-AF65-F5344CB8AC3E}">
        <p14:creationId xmlns:p14="http://schemas.microsoft.com/office/powerpoint/2010/main" val="25560151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Rectangle 2"/>
          <p:cNvSpPr>
            <a:spLocks/>
          </p:cNvSpPr>
          <p:nvPr/>
        </p:nvSpPr>
        <p:spPr bwMode="auto">
          <a:xfrm>
            <a:off x="457201"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nSpc>
                <a:spcPts val="2200"/>
              </a:lnSpc>
            </a:pPr>
            <a:r>
              <a:rPr lang="en-US" sz="2100" b="1" dirty="0">
                <a:solidFill>
                  <a:schemeClr val="bg1"/>
                </a:solidFill>
                <a:latin typeface="Arial"/>
                <a:ea typeface="ＭＳ Ｐゴシック" charset="0"/>
                <a:cs typeface="Arial"/>
                <a:sym typeface="Arial" charset="0"/>
              </a:rPr>
              <a:t>“Processors claim that </a:t>
            </a:r>
            <a:r>
              <a:rPr lang="en-US" sz="2100" b="1" dirty="0" err="1" smtClean="0">
                <a:solidFill>
                  <a:schemeClr val="bg1"/>
                </a:solidFill>
                <a:latin typeface="Arial"/>
                <a:ea typeface="ＭＳ Ｐゴシック" charset="0"/>
                <a:cs typeface="Arial"/>
                <a:sym typeface="Arial" charset="0"/>
              </a:rPr>
              <a:t>Mastercard</a:t>
            </a:r>
            <a:r>
              <a:rPr lang="en-US" sz="2100" b="1" dirty="0" smtClean="0">
                <a:solidFill>
                  <a:schemeClr val="bg1"/>
                </a:solidFill>
                <a:latin typeface="Arial"/>
                <a:ea typeface="ＭＳ Ｐゴシック" charset="0"/>
                <a:cs typeface="Arial"/>
                <a:sym typeface="Arial" charset="0"/>
              </a:rPr>
              <a:t> </a:t>
            </a:r>
            <a:r>
              <a:rPr lang="en-US" sz="2100" b="1" dirty="0">
                <a:solidFill>
                  <a:schemeClr val="bg1"/>
                </a:solidFill>
                <a:latin typeface="Arial"/>
                <a:ea typeface="ＭＳ Ｐゴシック" charset="0"/>
                <a:cs typeface="Arial"/>
                <a:sym typeface="Arial" charset="0"/>
              </a:rPr>
              <a:t>or Visa has raised the basic rate, but I can’t tell how much that was and if they are adding fees on top of that.”</a:t>
            </a:r>
          </a:p>
        </p:txBody>
      </p:sp>
      <p:sp>
        <p:nvSpPr>
          <p:cNvPr id="13" name="Rectangle 3"/>
          <p:cNvSpPr>
            <a:spLocks/>
          </p:cNvSpPr>
          <p:nvPr/>
        </p:nvSpPr>
        <p:spPr bwMode="auto">
          <a:xfrm>
            <a:off x="457201" y="1900904"/>
            <a:ext cx="5779392"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Problem</a:t>
            </a:r>
            <a:endParaRPr lang="en-US" sz="5000" b="1" dirty="0">
              <a:solidFill>
                <a:srgbClr val="F9A225"/>
              </a:solidFill>
              <a:latin typeface="Arial" charset="0"/>
              <a:ea typeface="ＭＳ Ｐゴシック" charset="0"/>
              <a:cs typeface="Arial" charset="0"/>
              <a:sym typeface="Arial" charset="0"/>
            </a:endParaRPr>
          </a:p>
        </p:txBody>
      </p:sp>
      <p:pic>
        <p:nvPicPr>
          <p:cNvPr id="14" name="Picture 13"/>
          <p:cNvPicPr>
            <a:picLocks noChangeAspect="1"/>
          </p:cNvPicPr>
          <p:nvPr/>
        </p:nvPicPr>
        <p:blipFill>
          <a:blip r:embed="rId3"/>
          <a:stretch>
            <a:fillRect/>
          </a:stretch>
        </p:blipFill>
        <p:spPr>
          <a:xfrm>
            <a:off x="6869027" y="971726"/>
            <a:ext cx="1257300" cy="1689100"/>
          </a:xfrm>
          <a:prstGeom prst="rect">
            <a:avLst/>
          </a:prstGeom>
        </p:spPr>
      </p:pic>
    </p:spTree>
    <p:extLst>
      <p:ext uri="{BB962C8B-B14F-4D97-AF65-F5344CB8AC3E}">
        <p14:creationId xmlns:p14="http://schemas.microsoft.com/office/powerpoint/2010/main" val="413113270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Rectangle 2"/>
          <p:cNvSpPr>
            <a:spLocks/>
          </p:cNvSpPr>
          <p:nvPr/>
        </p:nvSpPr>
        <p:spPr bwMode="auto">
          <a:xfrm>
            <a:off x="457201" y="3108960"/>
            <a:ext cx="8004036" cy="2433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marL="192024" indent="-192024">
              <a:lnSpc>
                <a:spcPts val="2200"/>
              </a:lnSpc>
              <a:spcAft>
                <a:spcPts val="1200"/>
              </a:spcAft>
              <a:buFont typeface="Arial"/>
              <a:buChar char="•"/>
            </a:pPr>
            <a:r>
              <a:rPr lang="en-US" sz="1700" dirty="0" err="1" smtClean="0">
                <a:solidFill>
                  <a:schemeClr val="bg1"/>
                </a:solidFill>
                <a:latin typeface="Arial"/>
                <a:ea typeface="ＭＳ Ｐゴシック" charset="0"/>
                <a:cs typeface="Arial"/>
                <a:sym typeface="Arial" charset="0"/>
              </a:rPr>
              <a:t>Mastercard</a:t>
            </a:r>
            <a:r>
              <a:rPr lang="en-US" sz="1700" dirty="0" smtClean="0">
                <a:solidFill>
                  <a:schemeClr val="bg1"/>
                </a:solidFill>
                <a:latin typeface="Arial"/>
                <a:ea typeface="ＭＳ Ｐゴシック" charset="0"/>
                <a:cs typeface="Arial"/>
                <a:sym typeface="Arial" charset="0"/>
              </a:rPr>
              <a:t> </a:t>
            </a:r>
            <a:r>
              <a:rPr lang="en-US" sz="1700" dirty="0">
                <a:solidFill>
                  <a:schemeClr val="bg1"/>
                </a:solidFill>
                <a:latin typeface="Arial"/>
                <a:ea typeface="ＭＳ Ｐゴシック" charset="0"/>
                <a:cs typeface="Arial"/>
                <a:sym typeface="Arial" charset="0"/>
              </a:rPr>
              <a:t>can’t surprise processors—and they can’t surprise business owners.</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The </a:t>
            </a:r>
            <a:r>
              <a:rPr lang="en-US" sz="1700" dirty="0">
                <a:solidFill>
                  <a:schemeClr val="bg1"/>
                </a:solidFill>
                <a:latin typeface="Arial"/>
                <a:ea typeface="ＭＳ Ｐゴシック" charset="0"/>
                <a:cs typeface="Arial"/>
                <a:sym typeface="Arial" charset="0"/>
              </a:rPr>
              <a:t>basic fee increase must be shown as a separate line item from processor added fees.</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You </a:t>
            </a:r>
            <a:r>
              <a:rPr lang="en-US" sz="1700" dirty="0">
                <a:solidFill>
                  <a:schemeClr val="bg1"/>
                </a:solidFill>
                <a:latin typeface="Arial"/>
                <a:ea typeface="ＭＳ Ｐゴシック" charset="0"/>
                <a:cs typeface="Arial"/>
                <a:sym typeface="Arial" charset="0"/>
              </a:rPr>
              <a:t>can see and reject new fees from processors.</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You </a:t>
            </a:r>
            <a:r>
              <a:rPr lang="en-US" sz="1700" dirty="0">
                <a:solidFill>
                  <a:schemeClr val="bg1"/>
                </a:solidFill>
                <a:latin typeface="Arial"/>
                <a:ea typeface="ＭＳ Ｐゴシック" charset="0"/>
                <a:cs typeface="Arial"/>
                <a:sym typeface="Arial" charset="0"/>
              </a:rPr>
              <a:t>have time to negotiate or adapt before getting an unexpected cost increase from </a:t>
            </a:r>
            <a:r>
              <a:rPr lang="en-US" sz="1700" dirty="0" err="1" smtClean="0">
                <a:solidFill>
                  <a:schemeClr val="bg1"/>
                </a:solidFill>
                <a:latin typeface="Arial"/>
                <a:ea typeface="ＭＳ Ｐゴシック" charset="0"/>
                <a:cs typeface="Arial"/>
                <a:sym typeface="Arial" charset="0"/>
              </a:rPr>
              <a:t>Mastercard</a:t>
            </a:r>
            <a:r>
              <a:rPr lang="en-US" sz="1700" dirty="0" smtClean="0">
                <a:solidFill>
                  <a:schemeClr val="bg1"/>
                </a:solidFill>
                <a:latin typeface="Arial"/>
                <a:ea typeface="ＭＳ Ｐゴシック" charset="0"/>
                <a:cs typeface="Arial"/>
                <a:sym typeface="Arial" charset="0"/>
              </a:rPr>
              <a:t> </a:t>
            </a:r>
            <a:r>
              <a:rPr lang="en-US" sz="1700" dirty="0">
                <a:solidFill>
                  <a:schemeClr val="bg1"/>
                </a:solidFill>
                <a:latin typeface="Arial"/>
                <a:ea typeface="ＭＳ Ｐゴシック" charset="0"/>
                <a:cs typeface="Arial"/>
                <a:sym typeface="Arial" charset="0"/>
              </a:rPr>
              <a:t>in your monthly statement, and you can cancel your service with your processor within 30 days of the advance notice that they give you.</a:t>
            </a:r>
          </a:p>
        </p:txBody>
      </p:sp>
      <p:sp>
        <p:nvSpPr>
          <p:cNvPr id="12" name="Rectangle 3"/>
          <p:cNvSpPr>
            <a:spLocks/>
          </p:cNvSpPr>
          <p:nvPr/>
        </p:nvSpPr>
        <p:spPr bwMode="auto">
          <a:xfrm>
            <a:off x="457201" y="1459137"/>
            <a:ext cx="8347958" cy="1304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b" anchorCtr="0">
            <a:spAutoFit/>
          </a:bodyPr>
          <a:lstStyle/>
          <a:p>
            <a:pPr>
              <a:lnSpc>
                <a:spcPts val="4800"/>
              </a:lnSpc>
            </a:pPr>
            <a:r>
              <a:rPr lang="en-US" sz="5000" b="1" dirty="0" smtClean="0">
                <a:solidFill>
                  <a:srgbClr val="F9A225"/>
                </a:solidFill>
                <a:latin typeface="Arial" charset="0"/>
                <a:ea typeface="ＭＳ Ｐゴシック" charset="0"/>
                <a:cs typeface="Arial" charset="0"/>
                <a:sym typeface="Arial" charset="0"/>
              </a:rPr>
              <a:t>Solution: </a:t>
            </a:r>
          </a:p>
          <a:p>
            <a:pPr>
              <a:lnSpc>
                <a:spcPts val="2500"/>
              </a:lnSpc>
            </a:pPr>
            <a:r>
              <a:rPr lang="en-US" sz="2100" b="1" dirty="0" smtClean="0">
                <a:solidFill>
                  <a:srgbClr val="FFFFFF"/>
                </a:solidFill>
                <a:latin typeface="Arial" charset="0"/>
                <a:ea typeface="ＭＳ Ｐゴシック" charset="0"/>
                <a:cs typeface="Arial" charset="0"/>
                <a:sym typeface="Arial" charset="0"/>
              </a:rPr>
              <a:t>Any fee change coming from </a:t>
            </a:r>
            <a:r>
              <a:rPr lang="en-US" sz="2100" b="1" dirty="0" err="1" smtClean="0">
                <a:solidFill>
                  <a:srgbClr val="FFFFFF"/>
                </a:solidFill>
                <a:latin typeface="Arial" charset="0"/>
                <a:ea typeface="ＭＳ Ｐゴシック" charset="0"/>
                <a:cs typeface="Arial" charset="0"/>
                <a:sym typeface="Arial" charset="0"/>
              </a:rPr>
              <a:t>Mastercard</a:t>
            </a:r>
            <a:r>
              <a:rPr lang="en-US" sz="2100" b="1" dirty="0" smtClean="0">
                <a:solidFill>
                  <a:srgbClr val="FFFFFF"/>
                </a:solidFill>
                <a:latin typeface="Arial" charset="0"/>
                <a:ea typeface="ＭＳ Ｐゴシック" charset="0"/>
                <a:cs typeface="Arial" charset="0"/>
                <a:sym typeface="Arial" charset="0"/>
              </a:rPr>
              <a:t> will come with at least 30 days advance notice to processors and businesses alike.</a:t>
            </a:r>
            <a:endParaRPr lang="en-US" sz="2100" b="1" dirty="0">
              <a:solidFill>
                <a:srgbClr val="FFFFFF"/>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319870318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77800"/>
            <a:ext cx="9144000" cy="6489700"/>
          </a:xfrm>
          <a:prstGeom prst="rect">
            <a:avLst/>
          </a:prstGeom>
        </p:spPr>
      </p:pic>
      <p:sp>
        <p:nvSpPr>
          <p:cNvPr id="12" name="Rectangle 3"/>
          <p:cNvSpPr>
            <a:spLocks/>
          </p:cNvSpPr>
          <p:nvPr/>
        </p:nvSpPr>
        <p:spPr bwMode="auto">
          <a:xfrm>
            <a:off x="457199" y="177800"/>
            <a:ext cx="5030623"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marL="0" marR="0" lvl="0" indent="0" defTabSz="914400" eaLnBrk="1" fontAlgn="auto" latinLnBrk="0" hangingPunct="1">
              <a:lnSpc>
                <a:spcPts val="5800"/>
              </a:lnSpc>
              <a:spcBef>
                <a:spcPts val="0"/>
              </a:spcBef>
              <a:spcAft>
                <a:spcPts val="0"/>
              </a:spcAft>
              <a:buClrTx/>
              <a:buSzTx/>
              <a:buFontTx/>
              <a:buNone/>
              <a:tabLst/>
              <a:defRPr/>
            </a:pPr>
            <a:r>
              <a:rPr kumimoji="0" lang="en-US" sz="6500" b="1" i="0" u="none" strike="noStrike" kern="0" cap="none" spc="0" normalizeH="0" baseline="0" noProof="0" dirty="0" smtClean="0">
                <a:ln>
                  <a:noFill/>
                </a:ln>
                <a:solidFill>
                  <a:srgbClr val="6EBC29"/>
                </a:solidFill>
                <a:effectLst/>
                <a:uLnTx/>
                <a:uFillTx/>
                <a:latin typeface="Arial" charset="0"/>
                <a:ea typeface="ＭＳ Ｐゴシック" charset="0"/>
                <a:cs typeface="Arial" charset="0"/>
                <a:sym typeface="Arial" charset="0"/>
              </a:rPr>
              <a:t>Get more resources:</a:t>
            </a:r>
          </a:p>
          <a:p>
            <a:pPr marL="0" marR="0" lvl="0" indent="0" defTabSz="914400" eaLnBrk="1" fontAlgn="auto" latinLnBrk="0" hangingPunct="1">
              <a:lnSpc>
                <a:spcPts val="4700"/>
              </a:lnSpc>
              <a:spcBef>
                <a:spcPts val="0"/>
              </a:spcBef>
              <a:spcAft>
                <a:spcPts val="1200"/>
              </a:spcAft>
              <a:buClrTx/>
              <a:buSzTx/>
              <a:buFontTx/>
              <a:buNone/>
              <a:tabLst/>
              <a:defRPr/>
            </a:pPr>
            <a:r>
              <a:rPr kumimoji="0" lang="en-US" sz="2400" b="1" i="0" u="sng" strike="noStrike" kern="0" cap="none" spc="0" normalizeH="0" baseline="0" noProof="0" dirty="0" smtClean="0">
                <a:ln>
                  <a:noFill/>
                </a:ln>
                <a:solidFill>
                  <a:sysClr val="window" lastClr="FFFFFF"/>
                </a:solidFill>
                <a:effectLst/>
                <a:uLnTx/>
                <a:uFillTx/>
                <a:latin typeface="Arial"/>
                <a:cs typeface="Arial"/>
                <a:hlinkClick r:id="rId4"/>
              </a:rPr>
              <a:t>masteryourcardUSA.org</a:t>
            </a:r>
            <a:endParaRPr kumimoji="0" lang="en-US" sz="2400" b="1" i="0" u="sng" strike="noStrike" kern="0" cap="none" spc="0" normalizeH="0" baseline="0" noProof="0" dirty="0" smtClean="0">
              <a:ln>
                <a:noFill/>
              </a:ln>
              <a:solidFill>
                <a:sysClr val="window" lastClr="FFFFFF"/>
              </a:solidFill>
              <a:effectLst/>
              <a:uLnTx/>
              <a:uFillTx/>
              <a:latin typeface="Arial"/>
              <a:cs typeface="Arial"/>
            </a:endParaRPr>
          </a:p>
          <a:p>
            <a:pPr marL="192024" marR="0" lvl="0" indent="0" defTabSz="914400" eaLnBrk="1" fontAlgn="auto" latinLnBrk="0" hangingPunct="1">
              <a:lnSpc>
                <a:spcPts val="2200"/>
              </a:lnSpc>
              <a:spcBef>
                <a:spcPts val="0"/>
              </a:spcBef>
              <a:spcAft>
                <a:spcPts val="120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Arial"/>
                <a:cs typeface="Arial"/>
              </a:rPr>
              <a:t>• Download this presentation.</a:t>
            </a:r>
          </a:p>
          <a:p>
            <a:pPr marL="192024" marR="0" lvl="0" indent="0" defTabSz="914400" eaLnBrk="1" fontAlgn="auto" latinLnBrk="0" hangingPunct="1">
              <a:lnSpc>
                <a:spcPts val="2200"/>
              </a:lnSpc>
              <a:spcBef>
                <a:spcPts val="0"/>
              </a:spcBef>
              <a:spcAft>
                <a:spcPts val="120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Arial"/>
                <a:cs typeface="Arial"/>
              </a:rPr>
              <a:t>• Access fact sheets and helpful tips.</a:t>
            </a:r>
          </a:p>
          <a:p>
            <a:pPr marL="192024" marR="0" lvl="0" indent="0" defTabSz="914400" eaLnBrk="1" fontAlgn="auto" latinLnBrk="0" hangingPunct="1">
              <a:lnSpc>
                <a:spcPts val="2200"/>
              </a:lnSpc>
              <a:spcBef>
                <a:spcPts val="0"/>
              </a:spcBef>
              <a:spcAft>
                <a:spcPts val="120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Arial"/>
                <a:cs typeface="Arial"/>
              </a:rPr>
              <a:t>• Contact a </a:t>
            </a:r>
            <a:r>
              <a:rPr kumimoji="0" lang="en-US" sz="1700" b="0" i="1" u="none" strike="noStrike" kern="0" cap="none" spc="0" normalizeH="0" baseline="0" noProof="0" dirty="0" smtClean="0">
                <a:ln>
                  <a:noFill/>
                </a:ln>
                <a:solidFill>
                  <a:sysClr val="window" lastClr="FFFFFF"/>
                </a:solidFill>
                <a:effectLst/>
                <a:uLnTx/>
                <a:uFillTx/>
                <a:latin typeface="Arial"/>
                <a:cs typeface="Arial"/>
              </a:rPr>
              <a:t>Master Your Card</a:t>
            </a:r>
            <a:r>
              <a:rPr kumimoji="0" lang="en-US" sz="1700" b="0" i="0" u="none" strike="noStrike" kern="0" cap="none" spc="0" normalizeH="0" baseline="0" noProof="0" dirty="0" smtClean="0">
                <a:ln>
                  <a:noFill/>
                </a:ln>
                <a:solidFill>
                  <a:sysClr val="window" lastClr="FFFFFF"/>
                </a:solidFill>
                <a:effectLst/>
                <a:uLnTx/>
                <a:uFillTx/>
                <a:latin typeface="Arial"/>
                <a:cs typeface="Arial"/>
              </a:rPr>
              <a:t> representative.</a:t>
            </a:r>
            <a:endParaRPr kumimoji="0" lang="en-US" sz="1700" b="1" i="0" u="sng" strike="noStrike" kern="0" cap="none" spc="0" normalizeH="0" baseline="0" noProof="0" dirty="0" smtClean="0">
              <a:ln>
                <a:noFill/>
              </a:ln>
              <a:solidFill>
                <a:sysClr val="window" lastClr="FFFFFF"/>
              </a:solidFill>
              <a:effectLst/>
              <a:uLnTx/>
              <a:uFillTx/>
              <a:latin typeface="Arial"/>
              <a:cs typeface="Arial"/>
            </a:endParaRPr>
          </a:p>
        </p:txBody>
      </p:sp>
    </p:spTree>
    <p:extLst>
      <p:ext uri="{BB962C8B-B14F-4D97-AF65-F5344CB8AC3E}">
        <p14:creationId xmlns:p14="http://schemas.microsoft.com/office/powerpoint/2010/main" val="145449517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p:cNvSpPr>
          <p:nvPr/>
        </p:nvSpPr>
        <p:spPr bwMode="auto">
          <a:xfrm>
            <a:off x="457200" y="457200"/>
            <a:ext cx="843528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l">
              <a:lnSpc>
                <a:spcPts val="5000"/>
              </a:lnSpc>
            </a:pPr>
            <a:r>
              <a:rPr lang="en-US" sz="9000" b="1" dirty="0" smtClean="0">
                <a:solidFill>
                  <a:srgbClr val="6EBC29"/>
                </a:solidFill>
                <a:latin typeface="Arial" charset="0"/>
                <a:ea typeface="ＭＳ Ｐゴシック" charset="0"/>
                <a:cs typeface="Arial" charset="0"/>
                <a:sym typeface="Arial" charset="0"/>
              </a:rPr>
              <a:t>Thank you</a:t>
            </a:r>
            <a:endParaRPr lang="en-US" sz="9000" b="1" dirty="0">
              <a:solidFill>
                <a:srgbClr val="6EBC29"/>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192234849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r:link="rId4">
            <a:extLst>
              <a:ext uri="{28A0092B-C50C-407E-A947-70E740481C1C}">
                <a14:useLocalDpi xmlns:a14="http://schemas.microsoft.com/office/drawing/2010/main" val="0"/>
              </a:ext>
            </a:extLst>
          </a:blip>
          <a:srcRect l="18026" t="23860" r="18290" b="-1"/>
          <a:stretch/>
        </p:blipFill>
        <p:spPr>
          <a:xfrm>
            <a:off x="1648326" y="1636294"/>
            <a:ext cx="5823285" cy="5221705"/>
          </a:xfrm>
          <a:prstGeom prst="rect">
            <a:avLst/>
          </a:prstGeom>
        </p:spPr>
      </p:pic>
    </p:spTree>
    <p:extLst>
      <p:ext uri="{BB962C8B-B14F-4D97-AF65-F5344CB8AC3E}">
        <p14:creationId xmlns:p14="http://schemas.microsoft.com/office/powerpoint/2010/main" val="241251574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p:cNvSpPr>
          <p:nvPr/>
        </p:nvSpPr>
        <p:spPr bwMode="auto">
          <a:xfrm>
            <a:off x="580646"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marL="0" marR="0" lvl="0" indent="0" algn="ctr" defTabSz="914400" eaLnBrk="1" fontAlgn="auto" latinLnBrk="0" hangingPunct="1">
              <a:lnSpc>
                <a:spcPts val="2700"/>
              </a:lnSpc>
              <a:spcBef>
                <a:spcPts val="0"/>
              </a:spcBef>
              <a:spcAft>
                <a:spcPts val="0"/>
              </a:spcAft>
              <a:buClrTx/>
              <a:buSzTx/>
              <a:buFontTx/>
              <a:buNone/>
              <a:tabLst/>
              <a:defRPr/>
            </a:pPr>
            <a:r>
              <a:rPr kumimoji="0" lang="en-US" sz="2000" b="1" i="1"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Master Your Card</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is a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community empowerment program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from </a:t>
            </a:r>
            <a:r>
              <a:rPr kumimoji="0" lang="en-US" sz="2000" b="1" i="0" u="none" strike="noStrike" kern="0" cap="none" spc="0" normalizeH="0" baseline="0" noProof="0" dirty="0" err="1" smtClean="0">
                <a:ln>
                  <a:noFill/>
                </a:ln>
                <a:solidFill>
                  <a:sysClr val="window" lastClr="FFFFFF"/>
                </a:solidFill>
                <a:effectLst/>
                <a:uLnTx/>
                <a:uFillTx/>
                <a:latin typeface="Arial" charset="0"/>
                <a:ea typeface="ＭＳ Ｐゴシック" charset="0"/>
                <a:cs typeface="Arial" charset="0"/>
                <a:sym typeface="Arial" charset="0"/>
              </a:rPr>
              <a:t>Mastercard</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 that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helps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consumers</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small businesses and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governments learn how to get more from their money by using prepaid, debit and credit cards to access a financially empowering electronic payment network. </a:t>
            </a:r>
          </a:p>
        </p:txBody>
      </p:sp>
      <p:cxnSp>
        <p:nvCxnSpPr>
          <p:cNvPr id="13" name="Straight Connector 12"/>
          <p:cNvCxnSpPr/>
          <p:nvPr/>
        </p:nvCxnSpPr>
        <p:spPr>
          <a:xfrm>
            <a:off x="360169" y="2928481"/>
            <a:ext cx="8444990" cy="0"/>
          </a:xfrm>
          <a:prstGeom prst="line">
            <a:avLst/>
          </a:prstGeom>
          <a:noFill/>
          <a:ln w="25400" cap="rnd" cmpd="sng" algn="ctr">
            <a:solidFill>
              <a:srgbClr val="6EBC29"/>
            </a:solidFill>
            <a:prstDash val="sysDot"/>
          </a:ln>
          <a:effectLst/>
        </p:spPr>
      </p:cxnSp>
      <p:pic>
        <p:nvPicPr>
          <p:cNvPr id="14" name="Picture 13"/>
          <p:cNvPicPr>
            <a:picLocks noChangeAspect="1"/>
          </p:cNvPicPr>
          <p:nvPr/>
        </p:nvPicPr>
        <p:blipFill>
          <a:blip r:embed="rId3"/>
          <a:stretch>
            <a:fillRect/>
          </a:stretch>
        </p:blipFill>
        <p:spPr>
          <a:xfrm>
            <a:off x="1375914" y="1105281"/>
            <a:ext cx="6413500" cy="1498600"/>
          </a:xfrm>
          <a:prstGeom prst="rect">
            <a:avLst/>
          </a:prstGeom>
        </p:spPr>
      </p:pic>
    </p:spTree>
    <p:extLst>
      <p:ext uri="{BB962C8B-B14F-4D97-AF65-F5344CB8AC3E}">
        <p14:creationId xmlns:p14="http://schemas.microsoft.com/office/powerpoint/2010/main" val="7459967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p:cNvSpPr>
          <p:nvPr/>
        </p:nvSpPr>
        <p:spPr bwMode="auto">
          <a:xfrm>
            <a:off x="360171" y="1677479"/>
            <a:ext cx="8444989" cy="976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ctr">
              <a:lnSpc>
                <a:spcPts val="4800"/>
              </a:lnSpc>
            </a:pPr>
            <a:r>
              <a:rPr lang="en-US" sz="5000" b="1" dirty="0">
                <a:solidFill>
                  <a:srgbClr val="F9A225"/>
                </a:solidFill>
                <a:latin typeface="Arial" charset="0"/>
                <a:ea typeface="ＭＳ Ｐゴシック" charset="0"/>
                <a:cs typeface="Arial" charset="0"/>
                <a:sym typeface="Arial" charset="0"/>
              </a:rPr>
              <a:t>Making card acceptance work for you</a:t>
            </a:r>
          </a:p>
        </p:txBody>
      </p:sp>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580646" y="3108960"/>
            <a:ext cx="8004036"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algn="ctr"/>
            <a:r>
              <a:rPr lang="en-US" sz="2000" b="1" dirty="0" smtClean="0">
                <a:solidFill>
                  <a:schemeClr val="bg1"/>
                </a:solidFill>
                <a:latin typeface="Arial"/>
                <a:ea typeface="ＭＳ Ｐゴシック" charset="0"/>
                <a:cs typeface="Arial"/>
                <a:sym typeface="Arial" charset="0"/>
              </a:rPr>
              <a:t>Your </a:t>
            </a:r>
            <a:r>
              <a:rPr lang="en-US" sz="2000" b="1" dirty="0">
                <a:solidFill>
                  <a:schemeClr val="bg1"/>
                </a:solidFill>
                <a:latin typeface="Arial"/>
                <a:ea typeface="ＭＳ Ｐゴシック" charset="0"/>
                <a:cs typeface="Arial"/>
                <a:sym typeface="Arial" charset="0"/>
              </a:rPr>
              <a:t>business is accepting cards—you know their benefits, </a:t>
            </a:r>
            <a:r>
              <a:rPr lang="en-US" sz="2000" b="1" dirty="0" smtClean="0">
                <a:solidFill>
                  <a:schemeClr val="bg1"/>
                </a:solidFill>
                <a:latin typeface="Arial"/>
                <a:ea typeface="ＭＳ Ｐゴシック" charset="0"/>
                <a:cs typeface="Arial"/>
                <a:sym typeface="Arial" charset="0"/>
              </a:rPr>
              <a:t/>
            </a:r>
            <a:br>
              <a:rPr lang="en-US" sz="2000" b="1" dirty="0" smtClean="0">
                <a:solidFill>
                  <a:schemeClr val="bg1"/>
                </a:solidFill>
                <a:latin typeface="Arial"/>
                <a:ea typeface="ＭＳ Ｐゴシック" charset="0"/>
                <a:cs typeface="Arial"/>
                <a:sym typeface="Arial" charset="0"/>
              </a:rPr>
            </a:br>
            <a:r>
              <a:rPr lang="en-US" sz="2000" b="1" dirty="0" smtClean="0">
                <a:solidFill>
                  <a:schemeClr val="bg1"/>
                </a:solidFill>
                <a:latin typeface="Arial"/>
                <a:ea typeface="ＭＳ Ｐゴシック" charset="0"/>
                <a:cs typeface="Arial"/>
                <a:sym typeface="Arial" charset="0"/>
              </a:rPr>
              <a:t>but </a:t>
            </a:r>
            <a:r>
              <a:rPr lang="en-US" sz="2000" b="1" dirty="0">
                <a:solidFill>
                  <a:schemeClr val="bg1"/>
                </a:solidFill>
                <a:latin typeface="Arial"/>
                <a:ea typeface="ＭＳ Ｐゴシック" charset="0"/>
                <a:cs typeface="Arial"/>
                <a:sym typeface="Arial" charset="0"/>
              </a:rPr>
              <a:t>now you also know that there are some challenges </a:t>
            </a:r>
            <a:r>
              <a:rPr lang="en-US" sz="2000" b="1" dirty="0" smtClean="0">
                <a:solidFill>
                  <a:schemeClr val="bg1"/>
                </a:solidFill>
                <a:latin typeface="Arial"/>
                <a:ea typeface="ＭＳ Ｐゴシック" charset="0"/>
                <a:cs typeface="Arial"/>
                <a:sym typeface="Arial" charset="0"/>
              </a:rPr>
              <a:t/>
            </a:r>
            <a:br>
              <a:rPr lang="en-US" sz="2000" b="1" dirty="0" smtClean="0">
                <a:solidFill>
                  <a:schemeClr val="bg1"/>
                </a:solidFill>
                <a:latin typeface="Arial"/>
                <a:ea typeface="ＭＳ Ｐゴシック" charset="0"/>
                <a:cs typeface="Arial"/>
                <a:sym typeface="Arial" charset="0"/>
              </a:rPr>
            </a:br>
            <a:r>
              <a:rPr lang="en-US" sz="2000" b="1" dirty="0" smtClean="0">
                <a:solidFill>
                  <a:schemeClr val="bg1"/>
                </a:solidFill>
                <a:latin typeface="Arial"/>
                <a:ea typeface="ＭＳ Ｐゴシック" charset="0"/>
                <a:cs typeface="Arial"/>
                <a:sym typeface="Arial" charset="0"/>
              </a:rPr>
              <a:t>associated </a:t>
            </a:r>
            <a:r>
              <a:rPr lang="en-US" sz="2000" b="1" dirty="0">
                <a:solidFill>
                  <a:schemeClr val="bg1"/>
                </a:solidFill>
                <a:latin typeface="Arial"/>
                <a:ea typeface="ＭＳ Ｐゴシック" charset="0"/>
                <a:cs typeface="Arial"/>
                <a:sym typeface="Arial" charset="0"/>
              </a:rPr>
              <a:t>with them.</a:t>
            </a:r>
          </a:p>
          <a:p>
            <a:pPr algn="ctr"/>
            <a:endParaRPr lang="en-US" sz="2000" b="1" dirty="0">
              <a:solidFill>
                <a:schemeClr val="bg1"/>
              </a:solidFill>
              <a:latin typeface="Arial"/>
              <a:ea typeface="ＭＳ Ｐゴシック" charset="0"/>
              <a:cs typeface="Arial"/>
              <a:sym typeface="Arial" charset="0"/>
            </a:endParaRPr>
          </a:p>
          <a:p>
            <a:pPr algn="ctr"/>
            <a:r>
              <a:rPr lang="en-US" sz="2000" b="1" dirty="0">
                <a:solidFill>
                  <a:schemeClr val="bg1"/>
                </a:solidFill>
                <a:latin typeface="Arial"/>
                <a:ea typeface="ＭＳ Ｐゴシック" charset="0"/>
                <a:cs typeface="Arial"/>
                <a:sym typeface="Arial" charset="0"/>
              </a:rPr>
              <a:t>Today, we’ll discuss a few of the most common ones, and </a:t>
            </a:r>
            <a:r>
              <a:rPr lang="en-US" sz="2000" b="1" dirty="0" smtClean="0">
                <a:solidFill>
                  <a:schemeClr val="bg1"/>
                </a:solidFill>
                <a:latin typeface="Arial"/>
                <a:ea typeface="ＭＳ Ｐゴシック" charset="0"/>
                <a:cs typeface="Arial"/>
                <a:sym typeface="Arial" charset="0"/>
              </a:rPr>
              <a:t>how</a:t>
            </a:r>
            <a:br>
              <a:rPr lang="en-US" sz="2000" b="1" dirty="0" smtClean="0">
                <a:solidFill>
                  <a:schemeClr val="bg1"/>
                </a:solidFill>
                <a:latin typeface="Arial"/>
                <a:ea typeface="ＭＳ Ｐゴシック" charset="0"/>
                <a:cs typeface="Arial"/>
                <a:sym typeface="Arial" charset="0"/>
              </a:rPr>
            </a:br>
            <a:r>
              <a:rPr lang="en-US" sz="2000" b="1" dirty="0" smtClean="0">
                <a:solidFill>
                  <a:schemeClr val="bg1"/>
                </a:solidFill>
                <a:latin typeface="Arial"/>
                <a:ea typeface="ＭＳ Ｐゴシック" charset="0"/>
                <a:cs typeface="Arial"/>
                <a:sym typeface="Arial" charset="0"/>
              </a:rPr>
              <a:t> </a:t>
            </a:r>
            <a:r>
              <a:rPr lang="en-US" sz="2000" b="1" dirty="0">
                <a:solidFill>
                  <a:schemeClr val="bg1"/>
                </a:solidFill>
                <a:latin typeface="Arial"/>
                <a:ea typeface="ＭＳ Ｐゴシック" charset="0"/>
                <a:cs typeface="Arial"/>
                <a:sym typeface="Arial" charset="0"/>
              </a:rPr>
              <a:t>we can provide solutions that are simple and secure</a:t>
            </a:r>
            <a:r>
              <a:rPr lang="en-US" sz="2000" b="1" dirty="0" smtClean="0">
                <a:solidFill>
                  <a:schemeClr val="bg1"/>
                </a:solidFill>
                <a:latin typeface="Arial"/>
                <a:ea typeface="ＭＳ Ｐゴシック" charset="0"/>
                <a:cs typeface="Arial"/>
                <a:sym typeface="Arial" charset="0"/>
              </a:rPr>
              <a:t>.</a:t>
            </a:r>
            <a:endParaRPr lang="en-US" sz="2000" b="1" dirty="0">
              <a:solidFill>
                <a:schemeClr val="bg1"/>
              </a:solidFill>
              <a:latin typeface="Arial"/>
              <a:ea typeface="ＭＳ Ｐゴシック" charset="0"/>
              <a:cs typeface="Arial"/>
              <a:sym typeface="Arial" charset="0"/>
            </a:endParaRPr>
          </a:p>
        </p:txBody>
      </p:sp>
    </p:spTree>
    <p:extLst>
      <p:ext uri="{BB962C8B-B14F-4D97-AF65-F5344CB8AC3E}">
        <p14:creationId xmlns:p14="http://schemas.microsoft.com/office/powerpoint/2010/main" val="19169046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457201"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nSpc>
                <a:spcPts val="2200"/>
              </a:lnSpc>
            </a:pPr>
            <a:r>
              <a:rPr lang="en-US" sz="2100" b="1" dirty="0">
                <a:solidFill>
                  <a:schemeClr val="bg1"/>
                </a:solidFill>
                <a:latin typeface="Arial"/>
                <a:ea typeface="ＭＳ Ｐゴシック" charset="0"/>
                <a:cs typeface="Arial"/>
                <a:sym typeface="Arial" charset="0"/>
              </a:rPr>
              <a:t>“Other stores have had high-profile data breaches when </a:t>
            </a:r>
            <a:r>
              <a:rPr lang="en-US" sz="2100" b="1" dirty="0" smtClean="0">
                <a:solidFill>
                  <a:schemeClr val="bg1"/>
                </a:solidFill>
                <a:latin typeface="Arial"/>
                <a:ea typeface="ＭＳ Ｐゴシック" charset="0"/>
                <a:cs typeface="Arial"/>
                <a:sym typeface="Arial" charset="0"/>
              </a:rPr>
              <a:t>their </a:t>
            </a:r>
            <a:r>
              <a:rPr lang="en-US" sz="2100" b="1" dirty="0">
                <a:solidFill>
                  <a:schemeClr val="bg1"/>
                </a:solidFill>
                <a:latin typeface="Arial"/>
                <a:ea typeface="ＭＳ Ｐゴシック" charset="0"/>
                <a:cs typeface="Arial"/>
                <a:sym typeface="Arial" charset="0"/>
              </a:rPr>
              <a:t>customers used payment cards, and I don’t want my business or customers to be a target.” </a:t>
            </a:r>
          </a:p>
        </p:txBody>
      </p:sp>
      <p:sp>
        <p:nvSpPr>
          <p:cNvPr id="14" name="Rectangle 3"/>
          <p:cNvSpPr>
            <a:spLocks/>
          </p:cNvSpPr>
          <p:nvPr/>
        </p:nvSpPr>
        <p:spPr bwMode="auto">
          <a:xfrm>
            <a:off x="457201" y="1900904"/>
            <a:ext cx="5779392"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Problem</a:t>
            </a:r>
            <a:endParaRPr lang="en-US" sz="5000" b="1" dirty="0">
              <a:solidFill>
                <a:srgbClr val="F9A225"/>
              </a:solidFill>
              <a:latin typeface="Arial" charset="0"/>
              <a:ea typeface="ＭＳ Ｐゴシック" charset="0"/>
              <a:cs typeface="Arial" charset="0"/>
              <a:sym typeface="Arial" charset="0"/>
            </a:endParaRPr>
          </a:p>
        </p:txBody>
      </p:sp>
      <p:pic>
        <p:nvPicPr>
          <p:cNvPr id="2" name="Picture 1"/>
          <p:cNvPicPr>
            <a:picLocks noChangeAspect="1"/>
          </p:cNvPicPr>
          <p:nvPr/>
        </p:nvPicPr>
        <p:blipFill>
          <a:blip r:embed="rId3"/>
          <a:stretch>
            <a:fillRect/>
          </a:stretch>
        </p:blipFill>
        <p:spPr>
          <a:xfrm>
            <a:off x="6869027" y="971726"/>
            <a:ext cx="1257300" cy="1689100"/>
          </a:xfrm>
          <a:prstGeom prst="rect">
            <a:avLst/>
          </a:prstGeom>
        </p:spPr>
      </p:pic>
    </p:spTree>
    <p:extLst>
      <p:ext uri="{BB962C8B-B14F-4D97-AF65-F5344CB8AC3E}">
        <p14:creationId xmlns:p14="http://schemas.microsoft.com/office/powerpoint/2010/main" val="376454695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Rectangle 2"/>
          <p:cNvSpPr>
            <a:spLocks/>
          </p:cNvSpPr>
          <p:nvPr/>
        </p:nvSpPr>
        <p:spPr bwMode="auto">
          <a:xfrm>
            <a:off x="457201"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marL="192024" indent="-100584">
              <a:spcAft>
                <a:spcPts val="1200"/>
              </a:spcAft>
              <a:buFont typeface="Arial"/>
              <a:buChar char="•"/>
            </a:pPr>
            <a:r>
              <a:rPr lang="en-US" sz="1600" dirty="0">
                <a:solidFill>
                  <a:schemeClr val="bg1"/>
                </a:solidFill>
                <a:latin typeface="Arial"/>
                <a:ea typeface="ＭＳ Ｐゴシック" charset="0"/>
                <a:cs typeface="Arial"/>
                <a:sym typeface="Arial" charset="0"/>
              </a:rPr>
              <a:t>Our partners work with businesses to provide information and other resources to help prepare your business for this year’s EMV transition.  </a:t>
            </a:r>
          </a:p>
          <a:p>
            <a:pPr marL="192024" indent="-100584">
              <a:spcAft>
                <a:spcPts val="1200"/>
              </a:spcAft>
              <a:buFont typeface="Arial"/>
              <a:buChar char="•"/>
            </a:pPr>
            <a:r>
              <a:rPr lang="en-US" sz="1600" dirty="0">
                <a:solidFill>
                  <a:schemeClr val="bg1"/>
                </a:solidFill>
                <a:latin typeface="Arial"/>
                <a:ea typeface="ＭＳ Ｐゴシック" charset="0"/>
                <a:cs typeface="Arial"/>
                <a:sym typeface="Arial" charset="0"/>
              </a:rPr>
              <a:t>PCI (Payment Card Industry) compliance is another critical step in protecting your data and securing your business, and our partners provide similar assistance to ensure that you’re doing everything you can to protect your operations.</a:t>
            </a:r>
          </a:p>
        </p:txBody>
      </p:sp>
      <p:sp>
        <p:nvSpPr>
          <p:cNvPr id="11" name="Rectangle 3"/>
          <p:cNvSpPr>
            <a:spLocks/>
          </p:cNvSpPr>
          <p:nvPr/>
        </p:nvSpPr>
        <p:spPr bwMode="auto">
          <a:xfrm>
            <a:off x="457201" y="1482647"/>
            <a:ext cx="8347958" cy="1280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b" anchorCtr="0">
            <a:spAutoFit/>
          </a:bodyPr>
          <a:lstStyle/>
          <a:p>
            <a:pPr>
              <a:lnSpc>
                <a:spcPts val="4800"/>
              </a:lnSpc>
            </a:pPr>
            <a:r>
              <a:rPr lang="en-US" sz="5000" b="1" dirty="0" smtClean="0">
                <a:solidFill>
                  <a:srgbClr val="F9A225"/>
                </a:solidFill>
                <a:latin typeface="Arial" charset="0"/>
                <a:ea typeface="ＭＳ Ｐゴシック" charset="0"/>
                <a:cs typeface="Arial" charset="0"/>
                <a:sym typeface="Arial" charset="0"/>
              </a:rPr>
              <a:t>Solution: </a:t>
            </a:r>
          </a:p>
          <a:p>
            <a:pPr>
              <a:lnSpc>
                <a:spcPts val="2500"/>
              </a:lnSpc>
            </a:pPr>
            <a:r>
              <a:rPr lang="en-US" sz="2100" b="1" dirty="0" smtClean="0">
                <a:solidFill>
                  <a:schemeClr val="bg1"/>
                </a:solidFill>
                <a:latin typeface="Arial" charset="0"/>
                <a:ea typeface="ＭＳ Ｐゴシック" charset="0"/>
                <a:cs typeface="Arial" charset="0"/>
                <a:sym typeface="Arial" charset="0"/>
              </a:rPr>
              <a:t>Helping </a:t>
            </a:r>
            <a:r>
              <a:rPr lang="en-US" sz="2100" b="1" dirty="0">
                <a:solidFill>
                  <a:schemeClr val="bg1"/>
                </a:solidFill>
                <a:latin typeface="Arial" charset="0"/>
                <a:ea typeface="ＭＳ Ｐゴシック" charset="0"/>
                <a:cs typeface="Arial" charset="0"/>
                <a:sym typeface="Arial" charset="0"/>
              </a:rPr>
              <a:t>small businesses adopt EMV technology and become PCI </a:t>
            </a:r>
            <a:r>
              <a:rPr lang="en-US" sz="2100" b="1" dirty="0" smtClean="0">
                <a:solidFill>
                  <a:schemeClr val="bg1"/>
                </a:solidFill>
                <a:latin typeface="Arial" charset="0"/>
                <a:ea typeface="ＭＳ Ｐゴシック" charset="0"/>
                <a:cs typeface="Arial" charset="0"/>
                <a:sym typeface="Arial" charset="0"/>
              </a:rPr>
              <a:t>compliant.</a:t>
            </a:r>
            <a:endParaRPr lang="en-US" sz="2100" b="1" dirty="0">
              <a:solidFill>
                <a:schemeClr val="bg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290150279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89700"/>
          </a:xfrm>
          <a:prstGeom prst="rect">
            <a:avLst/>
          </a:prstGeom>
        </p:spPr>
      </p:pic>
      <p:sp>
        <p:nvSpPr>
          <p:cNvPr id="3" name="Rectangle 3"/>
          <p:cNvSpPr>
            <a:spLocks/>
          </p:cNvSpPr>
          <p:nvPr/>
        </p:nvSpPr>
        <p:spPr bwMode="auto">
          <a:xfrm>
            <a:off x="457199" y="177800"/>
            <a:ext cx="6379689"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nSpc>
                <a:spcPts val="6400"/>
              </a:lnSpc>
            </a:pPr>
            <a:r>
              <a:rPr lang="en-US" sz="6500" b="1" dirty="0">
                <a:solidFill>
                  <a:srgbClr val="F8A432"/>
                </a:solidFill>
                <a:latin typeface="Arial" charset="0"/>
                <a:ea typeface="ＭＳ Ｐゴシック" charset="0"/>
                <a:cs typeface="Arial" charset="0"/>
                <a:sym typeface="Arial" charset="0"/>
              </a:rPr>
              <a:t>What you </a:t>
            </a:r>
            <a:r>
              <a:rPr lang="en-US" sz="6500" b="1" dirty="0" smtClean="0">
                <a:solidFill>
                  <a:srgbClr val="F8A432"/>
                </a:solidFill>
                <a:latin typeface="Arial" charset="0"/>
                <a:ea typeface="ＭＳ Ｐゴシック" charset="0"/>
                <a:cs typeface="Arial" charset="0"/>
                <a:sym typeface="Arial" charset="0"/>
              </a:rPr>
              <a:t/>
            </a:r>
            <a:br>
              <a:rPr lang="en-US" sz="6500" b="1" dirty="0" smtClean="0">
                <a:solidFill>
                  <a:srgbClr val="F8A432"/>
                </a:solidFill>
                <a:latin typeface="Arial" charset="0"/>
                <a:ea typeface="ＭＳ Ｐゴシック" charset="0"/>
                <a:cs typeface="Arial" charset="0"/>
                <a:sym typeface="Arial" charset="0"/>
              </a:rPr>
            </a:br>
            <a:r>
              <a:rPr lang="en-US" sz="6500" b="1" dirty="0" smtClean="0">
                <a:solidFill>
                  <a:srgbClr val="F8A432"/>
                </a:solidFill>
                <a:latin typeface="Arial" charset="0"/>
                <a:ea typeface="ＭＳ Ｐゴシック" charset="0"/>
                <a:cs typeface="Arial" charset="0"/>
                <a:sym typeface="Arial" charset="0"/>
              </a:rPr>
              <a:t>need </a:t>
            </a:r>
            <a:r>
              <a:rPr lang="en-US" sz="6500" b="1" dirty="0">
                <a:solidFill>
                  <a:srgbClr val="F8A432"/>
                </a:solidFill>
                <a:latin typeface="Arial" charset="0"/>
                <a:ea typeface="ＭＳ Ｐゴシック" charset="0"/>
                <a:cs typeface="Arial" charset="0"/>
                <a:sym typeface="Arial" charset="0"/>
              </a:rPr>
              <a:t>to know </a:t>
            </a:r>
            <a:r>
              <a:rPr lang="en-US" sz="6500" b="1" dirty="0" smtClean="0">
                <a:solidFill>
                  <a:srgbClr val="F8A432"/>
                </a:solidFill>
                <a:latin typeface="Arial" charset="0"/>
                <a:ea typeface="ＭＳ Ｐゴシック" charset="0"/>
                <a:cs typeface="Arial" charset="0"/>
                <a:sym typeface="Arial" charset="0"/>
              </a:rPr>
              <a:t>about EMV</a:t>
            </a:r>
            <a:endParaRPr lang="en-US" sz="6500" b="1" dirty="0">
              <a:solidFill>
                <a:srgbClr val="F8A432"/>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36038774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p:cNvSpPr>
          <p:nvPr/>
        </p:nvSpPr>
        <p:spPr bwMode="auto">
          <a:xfrm>
            <a:off x="457199" y="457200"/>
            <a:ext cx="3814812"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nSpc>
                <a:spcPts val="5000"/>
              </a:lnSpc>
            </a:pPr>
            <a:endParaRPr lang="en-US" sz="5200" b="1" dirty="0">
              <a:solidFill>
                <a:srgbClr val="77B832"/>
              </a:solidFill>
              <a:latin typeface="Arial" charset="0"/>
              <a:ea typeface="ＭＳ Ｐゴシック" charset="0"/>
              <a:cs typeface="Arial" charset="0"/>
              <a:sym typeface="Arial" charset="0"/>
            </a:endParaRPr>
          </a:p>
        </p:txBody>
      </p:sp>
      <p:sp>
        <p:nvSpPr>
          <p:cNvPr id="8" name="Rectangle 7"/>
          <p:cNvSpPr>
            <a:spLocks/>
          </p:cNvSpPr>
          <p:nvPr/>
        </p:nvSpPr>
        <p:spPr bwMode="auto">
          <a:xfrm>
            <a:off x="360171" y="1677479"/>
            <a:ext cx="8444989" cy="976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ctr">
              <a:lnSpc>
                <a:spcPts val="4800"/>
              </a:lnSpc>
            </a:pPr>
            <a:r>
              <a:rPr lang="en-US" sz="5000" b="1" dirty="0" smtClean="0">
                <a:solidFill>
                  <a:srgbClr val="F9A225"/>
                </a:solidFill>
                <a:latin typeface="Arial" charset="0"/>
                <a:ea typeface="ＭＳ Ｐゴシック" charset="0"/>
                <a:cs typeface="Arial" charset="0"/>
                <a:sym typeface="Arial" charset="0"/>
              </a:rPr>
              <a:t>A secure </a:t>
            </a:r>
            <a:r>
              <a:rPr lang="en-US" sz="5000" b="1" dirty="0">
                <a:solidFill>
                  <a:srgbClr val="F9A225"/>
                </a:solidFill>
                <a:latin typeface="Arial" charset="0"/>
                <a:ea typeface="ＭＳ Ｐゴシック" charset="0"/>
                <a:cs typeface="Arial" charset="0"/>
                <a:sym typeface="Arial" charset="0"/>
              </a:rPr>
              <a:t>and dynamic </a:t>
            </a:r>
            <a:r>
              <a:rPr lang="en-US" sz="5000" b="1" dirty="0" smtClean="0">
                <a:solidFill>
                  <a:srgbClr val="F9A225"/>
                </a:solidFill>
                <a:latin typeface="Arial" charset="0"/>
                <a:ea typeface="ＭＳ Ｐゴシック" charset="0"/>
                <a:cs typeface="Arial" charset="0"/>
                <a:sym typeface="Arial" charset="0"/>
              </a:rPr>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way </a:t>
            </a:r>
            <a:r>
              <a:rPr lang="en-US" sz="5000" b="1" dirty="0">
                <a:solidFill>
                  <a:srgbClr val="F9A225"/>
                </a:solidFill>
                <a:latin typeface="Arial" charset="0"/>
                <a:ea typeface="ＭＳ Ｐゴシック" charset="0"/>
                <a:cs typeface="Arial" charset="0"/>
                <a:sym typeface="Arial" charset="0"/>
              </a:rPr>
              <a:t>to process </a:t>
            </a:r>
            <a:r>
              <a:rPr lang="en-US" sz="5000" b="1" dirty="0" smtClean="0">
                <a:solidFill>
                  <a:srgbClr val="F9A225"/>
                </a:solidFill>
                <a:latin typeface="Arial" charset="0"/>
                <a:ea typeface="ＭＳ Ｐゴシック" charset="0"/>
                <a:cs typeface="Arial" charset="0"/>
                <a:sym typeface="Arial" charset="0"/>
              </a:rPr>
              <a:t>payments</a:t>
            </a:r>
            <a:endParaRPr lang="en-US" sz="5000" b="1" dirty="0">
              <a:solidFill>
                <a:srgbClr val="F9A225"/>
              </a:solidFill>
              <a:latin typeface="Arial" charset="0"/>
              <a:ea typeface="ＭＳ Ｐゴシック" charset="0"/>
              <a:cs typeface="Arial" charset="0"/>
              <a:sym typeface="Arial" charset="0"/>
            </a:endParaRPr>
          </a:p>
        </p:txBody>
      </p:sp>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580646" y="3108960"/>
            <a:ext cx="8004036" cy="1378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algn="ctr">
              <a:lnSpc>
                <a:spcPts val="2700"/>
              </a:lnSpc>
            </a:pPr>
            <a:r>
              <a:rPr lang="en-US" sz="2000" b="1" dirty="0" smtClean="0">
                <a:solidFill>
                  <a:schemeClr val="bg1"/>
                </a:solidFill>
                <a:latin typeface="Arial"/>
                <a:ea typeface="ＭＳ Ｐゴシック" charset="0"/>
                <a:cs typeface="Arial"/>
                <a:sym typeface="Arial" charset="0"/>
              </a:rPr>
              <a:t>EMV </a:t>
            </a:r>
            <a:r>
              <a:rPr lang="en-US" sz="2000" b="1" dirty="0">
                <a:solidFill>
                  <a:schemeClr val="bg1"/>
                </a:solidFill>
                <a:latin typeface="Arial"/>
                <a:ea typeface="ＭＳ Ｐゴシック" charset="0"/>
                <a:cs typeface="Arial"/>
                <a:sym typeface="Arial" charset="0"/>
              </a:rPr>
              <a:t>is the global standard for </a:t>
            </a:r>
            <a:r>
              <a:rPr lang="en-US" sz="2000" b="1" dirty="0" smtClean="0">
                <a:solidFill>
                  <a:schemeClr val="bg1"/>
                </a:solidFill>
                <a:latin typeface="Arial"/>
                <a:ea typeface="ＭＳ Ｐゴシック" charset="0"/>
                <a:cs typeface="Arial"/>
                <a:sym typeface="Arial" charset="0"/>
              </a:rPr>
              <a:t>secure digital card payments—the </a:t>
            </a:r>
            <a:r>
              <a:rPr lang="en-US" sz="2000" b="1" dirty="0">
                <a:solidFill>
                  <a:schemeClr val="bg1"/>
                </a:solidFill>
                <a:latin typeface="Arial"/>
                <a:ea typeface="ＭＳ Ｐゴシック" charset="0"/>
                <a:cs typeface="Arial"/>
                <a:sym typeface="Arial" charset="0"/>
              </a:rPr>
              <a:t>rest of the world has already moved to </a:t>
            </a:r>
            <a:r>
              <a:rPr lang="en-US" sz="2000" b="1" dirty="0" smtClean="0">
                <a:solidFill>
                  <a:schemeClr val="bg1"/>
                </a:solidFill>
                <a:latin typeface="Arial"/>
                <a:ea typeface="ＭＳ Ｐゴシック" charset="0"/>
                <a:cs typeface="Arial"/>
                <a:sym typeface="Arial" charset="0"/>
              </a:rPr>
              <a:t>chip. Financial </a:t>
            </a:r>
            <a:r>
              <a:rPr lang="en-US" sz="2000" b="1" dirty="0">
                <a:solidFill>
                  <a:schemeClr val="bg1"/>
                </a:solidFill>
                <a:latin typeface="Arial"/>
                <a:ea typeface="ＭＳ Ｐゴシック" charset="0"/>
                <a:cs typeface="Arial"/>
                <a:sym typeface="Arial" charset="0"/>
              </a:rPr>
              <a:t>institutions have already begun issuing </a:t>
            </a:r>
            <a:r>
              <a:rPr lang="en-US" sz="2000" b="1" dirty="0" smtClean="0">
                <a:solidFill>
                  <a:schemeClr val="bg1"/>
                </a:solidFill>
                <a:latin typeface="Arial"/>
                <a:ea typeface="ＭＳ Ｐゴシック" charset="0"/>
                <a:cs typeface="Arial"/>
                <a:sym typeface="Arial" charset="0"/>
              </a:rPr>
              <a:t>chip-enabled </a:t>
            </a:r>
            <a:r>
              <a:rPr lang="en-US" sz="2000" b="1" dirty="0">
                <a:solidFill>
                  <a:schemeClr val="bg1"/>
                </a:solidFill>
                <a:latin typeface="Arial"/>
                <a:ea typeface="ＭＳ Ｐゴシック" charset="0"/>
                <a:cs typeface="Arial"/>
                <a:sym typeface="Arial" charset="0"/>
              </a:rPr>
              <a:t>credit, debit and prepaid cards to consumers and small businesses.</a:t>
            </a:r>
          </a:p>
        </p:txBody>
      </p:sp>
    </p:spTree>
    <p:extLst>
      <p:ext uri="{BB962C8B-B14F-4D97-AF65-F5344CB8AC3E}">
        <p14:creationId xmlns:p14="http://schemas.microsoft.com/office/powerpoint/2010/main" val="8220170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Rectangle 2"/>
          <p:cNvSpPr>
            <a:spLocks/>
          </p:cNvSpPr>
          <p:nvPr/>
        </p:nvSpPr>
        <p:spPr bwMode="auto">
          <a:xfrm>
            <a:off x="457201" y="3108960"/>
            <a:ext cx="8004036" cy="2403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Magnetic stripe cards are susceptible </a:t>
            </a:r>
            <a:r>
              <a:rPr lang="en-US" sz="1700" dirty="0" smtClean="0">
                <a:solidFill>
                  <a:schemeClr val="bg1"/>
                </a:solidFill>
                <a:latin typeface="Arial"/>
                <a:ea typeface="ＭＳ Ｐゴシック" charset="0"/>
                <a:cs typeface="Arial"/>
                <a:sym typeface="Arial" charset="0"/>
              </a:rPr>
              <a:t>to </a:t>
            </a:r>
            <a:r>
              <a:rPr lang="en-US" sz="1700" dirty="0">
                <a:solidFill>
                  <a:schemeClr val="bg1"/>
                </a:solidFill>
                <a:latin typeface="Arial"/>
                <a:ea typeface="ＭＳ Ｐゴシック" charset="0"/>
                <a:cs typeface="Arial"/>
                <a:sym typeface="Arial" charset="0"/>
              </a:rPr>
              <a:t>fraud, and can be copied.</a:t>
            </a:r>
          </a:p>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Chip transactions are more secure. </a:t>
            </a:r>
            <a:r>
              <a:rPr lang="en-US" sz="1700" dirty="0" smtClean="0">
                <a:solidFill>
                  <a:schemeClr val="bg1"/>
                </a:solidFill>
                <a:latin typeface="Arial"/>
                <a:ea typeface="ＭＳ Ｐゴシック" charset="0"/>
                <a:cs typeface="Arial"/>
                <a:sym typeface="Arial" charset="0"/>
              </a:rPr>
              <a:t>Each </a:t>
            </a:r>
            <a:r>
              <a:rPr lang="en-US" sz="1700" dirty="0">
                <a:solidFill>
                  <a:schemeClr val="bg1"/>
                </a:solidFill>
                <a:latin typeface="Arial"/>
                <a:ea typeface="ＭＳ Ｐゴシック" charset="0"/>
                <a:cs typeface="Arial"/>
                <a:sym typeface="Arial" charset="0"/>
              </a:rPr>
              <a:t>transaction has a unique and </a:t>
            </a:r>
            <a:r>
              <a:rPr lang="en-US" sz="1700" dirty="0" smtClean="0">
                <a:solidFill>
                  <a:schemeClr val="bg1"/>
                </a:solidFill>
                <a:latin typeface="Arial"/>
                <a:ea typeface="ＭＳ Ｐゴシック" charset="0"/>
                <a:cs typeface="Arial"/>
                <a:sym typeface="Arial" charset="0"/>
              </a:rPr>
              <a:t>dynamic </a:t>
            </a:r>
            <a:r>
              <a:rPr lang="en-US" sz="1700" dirty="0">
                <a:solidFill>
                  <a:schemeClr val="bg1"/>
                </a:solidFill>
                <a:latin typeface="Arial"/>
                <a:ea typeface="ＭＳ Ｐゴシック" charset="0"/>
                <a:cs typeface="Arial"/>
                <a:sym typeface="Arial" charset="0"/>
              </a:rPr>
              <a:t>value – making counterfeit next </a:t>
            </a:r>
            <a:r>
              <a:rPr lang="en-US" sz="1700" dirty="0" smtClean="0">
                <a:solidFill>
                  <a:schemeClr val="bg1"/>
                </a:solidFill>
                <a:latin typeface="Arial"/>
                <a:ea typeface="ＭＳ Ｐゴシック" charset="0"/>
                <a:cs typeface="Arial"/>
                <a:sym typeface="Arial" charset="0"/>
              </a:rPr>
              <a:t>to </a:t>
            </a:r>
            <a:r>
              <a:rPr lang="en-US" sz="1700" dirty="0">
                <a:solidFill>
                  <a:schemeClr val="bg1"/>
                </a:solidFill>
                <a:latin typeface="Arial"/>
                <a:ea typeface="ＭＳ Ｐゴシック" charset="0"/>
                <a:cs typeface="Arial"/>
                <a:sym typeface="Arial" charset="0"/>
              </a:rPr>
              <a:t>impossible.</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Your </a:t>
            </a:r>
            <a:r>
              <a:rPr lang="en-US" sz="1700" dirty="0">
                <a:solidFill>
                  <a:schemeClr val="bg1"/>
                </a:solidFill>
                <a:latin typeface="Arial"/>
                <a:ea typeface="ＭＳ Ｐゴシック" charset="0"/>
                <a:cs typeface="Arial"/>
                <a:sym typeface="Arial" charset="0"/>
              </a:rPr>
              <a:t>customers will know you are serious </a:t>
            </a:r>
            <a:r>
              <a:rPr lang="en-US" sz="1700" dirty="0" smtClean="0">
                <a:solidFill>
                  <a:schemeClr val="bg1"/>
                </a:solidFill>
                <a:latin typeface="Arial"/>
                <a:ea typeface="ＭＳ Ｐゴシック" charset="0"/>
                <a:cs typeface="Arial"/>
                <a:sym typeface="Arial" charset="0"/>
              </a:rPr>
              <a:t>about </a:t>
            </a:r>
            <a:r>
              <a:rPr lang="en-US" sz="1700" dirty="0">
                <a:solidFill>
                  <a:schemeClr val="bg1"/>
                </a:solidFill>
                <a:latin typeface="Arial"/>
                <a:ea typeface="ＭＳ Ｐゴシック" charset="0"/>
                <a:cs typeface="Arial"/>
                <a:sym typeface="Arial" charset="0"/>
              </a:rPr>
              <a:t>the security of their payments and will </a:t>
            </a:r>
            <a:r>
              <a:rPr lang="en-US" sz="1700" dirty="0" smtClean="0">
                <a:solidFill>
                  <a:schemeClr val="bg1"/>
                </a:solidFill>
                <a:latin typeface="Arial"/>
                <a:ea typeface="ＭＳ Ｐゴシック" charset="0"/>
                <a:cs typeface="Arial"/>
                <a:sym typeface="Arial" charset="0"/>
              </a:rPr>
              <a:t>feel </a:t>
            </a:r>
            <a:r>
              <a:rPr lang="en-US" sz="1700" dirty="0">
                <a:solidFill>
                  <a:schemeClr val="bg1"/>
                </a:solidFill>
                <a:latin typeface="Arial"/>
                <a:ea typeface="ＭＳ Ｐゴシック" charset="0"/>
                <a:cs typeface="Arial"/>
                <a:sym typeface="Arial" charset="0"/>
              </a:rPr>
              <a:t>confident doing business with you.</a:t>
            </a:r>
          </a:p>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Protect yourself from being a target </a:t>
            </a:r>
            <a:r>
              <a:rPr lang="en-US" sz="1700" dirty="0" smtClean="0">
                <a:solidFill>
                  <a:schemeClr val="bg1"/>
                </a:solidFill>
                <a:latin typeface="Arial"/>
                <a:ea typeface="ＭＳ Ｐゴシック" charset="0"/>
                <a:cs typeface="Arial"/>
                <a:sym typeface="Arial" charset="0"/>
              </a:rPr>
              <a:t>for </a:t>
            </a:r>
            <a:r>
              <a:rPr lang="en-US" sz="1700" dirty="0">
                <a:solidFill>
                  <a:schemeClr val="bg1"/>
                </a:solidFill>
                <a:latin typeface="Arial"/>
                <a:ea typeface="ＭＳ Ｐゴシック" charset="0"/>
                <a:cs typeface="Arial"/>
                <a:sym typeface="Arial" charset="0"/>
              </a:rPr>
              <a:t>fraud.</a:t>
            </a:r>
          </a:p>
        </p:txBody>
      </p:sp>
      <p:sp>
        <p:nvSpPr>
          <p:cNvPr id="13" name="Rectangle 3"/>
          <p:cNvSpPr>
            <a:spLocks/>
          </p:cNvSpPr>
          <p:nvPr/>
        </p:nvSpPr>
        <p:spPr bwMode="auto">
          <a:xfrm>
            <a:off x="457200" y="675499"/>
            <a:ext cx="5447385" cy="2087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Security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and consumer confidence</a:t>
            </a:r>
            <a:endParaRPr lang="en-US" sz="5000" b="1" dirty="0">
              <a:solidFill>
                <a:srgbClr val="F9A225"/>
              </a:solidFill>
              <a:latin typeface="Arial" charset="0"/>
              <a:ea typeface="ＭＳ Ｐゴシック" charset="0"/>
              <a:cs typeface="Arial" charset="0"/>
              <a:sym typeface="Arial" charset="0"/>
            </a:endParaRPr>
          </a:p>
        </p:txBody>
      </p:sp>
      <p:pic>
        <p:nvPicPr>
          <p:cNvPr id="3" name="Picture 2"/>
          <p:cNvPicPr>
            <a:picLocks noChangeAspect="1"/>
          </p:cNvPicPr>
          <p:nvPr/>
        </p:nvPicPr>
        <p:blipFill>
          <a:blip r:embed="rId3"/>
          <a:stretch>
            <a:fillRect/>
          </a:stretch>
        </p:blipFill>
        <p:spPr>
          <a:xfrm>
            <a:off x="6683237" y="1117600"/>
            <a:ext cx="1778000" cy="1536700"/>
          </a:xfrm>
          <a:prstGeom prst="rect">
            <a:avLst/>
          </a:prstGeom>
        </p:spPr>
      </p:pic>
    </p:spTree>
    <p:extLst>
      <p:ext uri="{BB962C8B-B14F-4D97-AF65-F5344CB8AC3E}">
        <p14:creationId xmlns:p14="http://schemas.microsoft.com/office/powerpoint/2010/main" val="23737948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457201" y="3108960"/>
            <a:ext cx="8004036" cy="2335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marL="201168" indent="-201168">
              <a:spcAft>
                <a:spcPts val="1200"/>
              </a:spcAft>
              <a:buFont typeface="Arial"/>
              <a:buChar char="•"/>
            </a:pPr>
            <a:r>
              <a:rPr lang="en-US" sz="1700" dirty="0">
                <a:solidFill>
                  <a:schemeClr val="bg1"/>
                </a:solidFill>
                <a:latin typeface="Arial"/>
                <a:cs typeface="Arial"/>
              </a:rPr>
              <a:t>No, the change to chip is </a:t>
            </a:r>
            <a:r>
              <a:rPr lang="en-US" sz="1700" u="sng" dirty="0">
                <a:solidFill>
                  <a:schemeClr val="bg1"/>
                </a:solidFill>
                <a:latin typeface="Arial"/>
                <a:cs typeface="Arial"/>
              </a:rPr>
              <a:t>not</a:t>
            </a:r>
            <a:r>
              <a:rPr lang="en-US" sz="1700" dirty="0">
                <a:solidFill>
                  <a:schemeClr val="bg1"/>
                </a:solidFill>
                <a:latin typeface="Arial"/>
                <a:cs typeface="Arial"/>
              </a:rPr>
              <a:t> a mandate.</a:t>
            </a:r>
          </a:p>
          <a:p>
            <a:pPr marL="201168" indent="-201168">
              <a:spcAft>
                <a:spcPts val="1200"/>
              </a:spcAft>
              <a:buFont typeface="Arial"/>
              <a:buChar char="•"/>
            </a:pPr>
            <a:r>
              <a:rPr lang="en-US" sz="1700" dirty="0">
                <a:solidFill>
                  <a:schemeClr val="bg1"/>
                </a:solidFill>
                <a:latin typeface="Arial"/>
                <a:cs typeface="Arial"/>
              </a:rPr>
              <a:t>You can be liable for fraudulent </a:t>
            </a:r>
            <a:r>
              <a:rPr lang="en-US" sz="1700" dirty="0" smtClean="0">
                <a:solidFill>
                  <a:schemeClr val="bg1"/>
                </a:solidFill>
                <a:latin typeface="Arial"/>
                <a:cs typeface="Arial"/>
              </a:rPr>
              <a:t>card </a:t>
            </a:r>
            <a:r>
              <a:rPr lang="en-US" sz="1700" dirty="0">
                <a:solidFill>
                  <a:schemeClr val="bg1"/>
                </a:solidFill>
                <a:latin typeface="Arial"/>
                <a:cs typeface="Arial"/>
              </a:rPr>
              <a:t>transactions if you do not have an EMV terminal at this time.</a:t>
            </a:r>
          </a:p>
          <a:p>
            <a:pPr marL="201168" indent="-201168">
              <a:spcAft>
                <a:spcPts val="1200"/>
              </a:spcAft>
              <a:buFont typeface="Arial"/>
              <a:buChar char="•"/>
            </a:pPr>
            <a:r>
              <a:rPr lang="en-US" sz="1700" dirty="0">
                <a:solidFill>
                  <a:schemeClr val="bg1"/>
                </a:solidFill>
                <a:latin typeface="Arial"/>
                <a:cs typeface="Arial"/>
              </a:rPr>
              <a:t>Accepting the chip will ensure you can </a:t>
            </a:r>
            <a:r>
              <a:rPr lang="en-US" sz="1700" dirty="0" smtClean="0">
                <a:solidFill>
                  <a:schemeClr val="bg1"/>
                </a:solidFill>
                <a:latin typeface="Arial"/>
                <a:cs typeface="Arial"/>
              </a:rPr>
              <a:t>take </a:t>
            </a:r>
            <a:r>
              <a:rPr lang="en-US" sz="1700" dirty="0">
                <a:solidFill>
                  <a:schemeClr val="bg1"/>
                </a:solidFill>
                <a:latin typeface="Arial"/>
                <a:cs typeface="Arial"/>
              </a:rPr>
              <a:t>payments from all cards, safely and securely, from all over the world.</a:t>
            </a:r>
          </a:p>
          <a:p>
            <a:pPr marL="201168" indent="-201168">
              <a:spcAft>
                <a:spcPts val="1200"/>
              </a:spcAft>
              <a:buFont typeface="Arial"/>
              <a:buChar char="•"/>
            </a:pPr>
            <a:r>
              <a:rPr lang="en-US" sz="1700" dirty="0">
                <a:solidFill>
                  <a:schemeClr val="bg1"/>
                </a:solidFill>
                <a:latin typeface="Arial"/>
                <a:cs typeface="Arial"/>
              </a:rPr>
              <a:t>Many customers will know what to do, </a:t>
            </a:r>
            <a:r>
              <a:rPr lang="en-US" sz="1700" dirty="0" smtClean="0">
                <a:solidFill>
                  <a:schemeClr val="bg1"/>
                </a:solidFill>
                <a:latin typeface="Arial"/>
                <a:cs typeface="Arial"/>
              </a:rPr>
              <a:t>but </a:t>
            </a:r>
            <a:r>
              <a:rPr lang="en-US" sz="1700" dirty="0">
                <a:solidFill>
                  <a:schemeClr val="bg1"/>
                </a:solidFill>
                <a:latin typeface="Arial"/>
                <a:cs typeface="Arial"/>
              </a:rPr>
              <a:t>be prepared to help if they need it.</a:t>
            </a:r>
          </a:p>
        </p:txBody>
      </p:sp>
      <p:sp>
        <p:nvSpPr>
          <p:cNvPr id="14" name="Rectangle 3"/>
          <p:cNvSpPr>
            <a:spLocks/>
          </p:cNvSpPr>
          <p:nvPr/>
        </p:nvSpPr>
        <p:spPr bwMode="auto">
          <a:xfrm>
            <a:off x="457201" y="675499"/>
            <a:ext cx="5920292" cy="2087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Is the chip </a:t>
            </a:r>
            <a:r>
              <a:rPr lang="en-US" sz="5000" b="1" dirty="0" smtClean="0">
                <a:solidFill>
                  <a:srgbClr val="F9A225"/>
                </a:solidFill>
                <a:latin typeface="Arial" charset="0"/>
                <a:ea typeface="ＭＳ Ｐゴシック" charset="0"/>
                <a:cs typeface="Arial" charset="0"/>
                <a:sym typeface="Arial" charset="0"/>
              </a:rPr>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upgrade </a:t>
            </a:r>
            <a:r>
              <a:rPr lang="en-US" sz="5000" b="1" dirty="0">
                <a:solidFill>
                  <a:srgbClr val="F9A225"/>
                </a:solidFill>
                <a:latin typeface="Arial" charset="0"/>
                <a:ea typeface="ＭＳ Ｐゴシック" charset="0"/>
                <a:cs typeface="Arial" charset="0"/>
                <a:sym typeface="Arial" charset="0"/>
              </a:rPr>
              <a:t>mandatory?</a:t>
            </a:r>
          </a:p>
        </p:txBody>
      </p:sp>
      <p:pic>
        <p:nvPicPr>
          <p:cNvPr id="15" name="Picture 14"/>
          <p:cNvPicPr>
            <a:picLocks noChangeAspect="1"/>
          </p:cNvPicPr>
          <p:nvPr/>
        </p:nvPicPr>
        <p:blipFill>
          <a:blip r:embed="rId3"/>
          <a:stretch>
            <a:fillRect/>
          </a:stretch>
        </p:blipFill>
        <p:spPr>
          <a:xfrm>
            <a:off x="6518137" y="1122004"/>
            <a:ext cx="1943100" cy="1371600"/>
          </a:xfrm>
          <a:prstGeom prst="rect">
            <a:avLst/>
          </a:prstGeom>
        </p:spPr>
      </p:pic>
    </p:spTree>
    <p:extLst>
      <p:ext uri="{BB962C8B-B14F-4D97-AF65-F5344CB8AC3E}">
        <p14:creationId xmlns:p14="http://schemas.microsoft.com/office/powerpoint/2010/main" val="155913400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FFE"/>
      </a:hlink>
      <a:folHlink>
        <a:srgbClr val="7EB5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2544</TotalTime>
  <Words>1042</Words>
  <Application>Microsoft Macintosh PowerPoint</Application>
  <PresentationFormat>On-screen Show (4:3)</PresentationFormat>
  <Paragraphs>77</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ＭＳ Ｐゴシック</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Neimand Collaborative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Awbc deck</dc:title>
  <dc:creator>Hilary Kelly</dc:creator>
  <cp:lastModifiedBy>Kristen Keesee</cp:lastModifiedBy>
  <cp:revision>114</cp:revision>
  <cp:lastPrinted>2015-07-22T20:52:12Z</cp:lastPrinted>
  <dcterms:created xsi:type="dcterms:W3CDTF">2015-05-01T16:30:01Z</dcterms:created>
  <dcterms:modified xsi:type="dcterms:W3CDTF">2017-10-20T19:20:39Z</dcterms:modified>
</cp:coreProperties>
</file>