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3"/>
  </p:notesMasterIdLst>
  <p:sldIdLst>
    <p:sldId id="257" r:id="rId3"/>
    <p:sldId id="258" r:id="rId4"/>
    <p:sldId id="259" r:id="rId5"/>
    <p:sldId id="260" r:id="rId6"/>
    <p:sldId id="261" r:id="rId7"/>
    <p:sldId id="262" r:id="rId8"/>
    <p:sldId id="263" r:id="rId9"/>
    <p:sldId id="264" r:id="rId10"/>
    <p:sldId id="265" r:id="rId11"/>
    <p:sldId id="267" r:id="rId12"/>
    <p:sldId id="268" r:id="rId13"/>
    <p:sldId id="269" r:id="rId14"/>
    <p:sldId id="278"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6652"/>
  </p:normalViewPr>
  <p:slideViewPr>
    <p:cSldViewPr snapToGrid="0" snapToObjects="1">
      <p:cViewPr varScale="1">
        <p:scale>
          <a:sx n="136" d="100"/>
          <a:sy n="136" d="100"/>
        </p:scale>
        <p:origin x="5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DE62-3E9A-E640-B48B-3AAB7B1FEF3A}" type="datetimeFigureOut">
              <a:rPr lang="en-US" smtClean="0"/>
              <a:t>10/27/16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CC677-EF35-3A4C-A52A-E61EBDF9C1DB}" type="slidenum">
              <a:rPr lang="en-US" smtClean="0"/>
              <a:t>‹#›</a:t>
            </a:fld>
            <a:endParaRPr lang="en-US"/>
          </a:p>
        </p:txBody>
      </p:sp>
    </p:spTree>
    <p:extLst>
      <p:ext uri="{BB962C8B-B14F-4D97-AF65-F5344CB8AC3E}">
        <p14:creationId xmlns:p14="http://schemas.microsoft.com/office/powerpoint/2010/main" val="2116972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r>
              <a:rPr lang="en-US" sz="1200" kern="1200" dirty="0" smtClean="0">
                <a:solidFill>
                  <a:schemeClr val="tx1"/>
                </a:solidFill>
                <a:effectLst/>
                <a:latin typeface="+mn-lt"/>
                <a:ea typeface="+mn-ea"/>
                <a:cs typeface="+mn-cs"/>
              </a:rPr>
              <a:t>MasterCard isn’t trying to sell you a card – we want to share the value of card technology for your business.</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Using card technology and electronic payments can help your start-up or small business compete with bigger operations in your hometown.</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Cards offer convenience, control, and security for both your business and your customers.</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Choosing the right processor and negotiating the best deal for you is one of the most important first steps to having a smooth and successful transition to accepting cards.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1</a:t>
            </a:fld>
            <a:endParaRPr lang="en-US" dirty="0"/>
          </a:p>
        </p:txBody>
      </p:sp>
    </p:spTree>
    <p:extLst>
      <p:ext uri="{BB962C8B-B14F-4D97-AF65-F5344CB8AC3E}">
        <p14:creationId xmlns:p14="http://schemas.microsoft.com/office/powerpoint/2010/main" val="232856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p:sp>
      <p:sp>
        <p:nvSpPr>
          <p:cNvPr id="33794"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a:solidFill>
                  <a:srgbClr val="000000"/>
                </a:solidFill>
                <a:round/>
                <a:headEnd/>
                <a:tailEnd/>
              </a14:hiddenLine>
            </a:ext>
          </a:extLst>
        </p:spPr>
        <p:txBody>
          <a:bodyPr/>
          <a:lstStyle/>
          <a:p>
            <a:pPr algn="just"/>
            <a:endParaRPr lang="en-US" sz="1200" dirty="0">
              <a:solidFill>
                <a:schemeClr val="tx1"/>
              </a:solidFill>
              <a:latin typeface="Arial" charset="0"/>
              <a:cs typeface="Arial" charset="0"/>
            </a:endParaRPr>
          </a:p>
        </p:txBody>
      </p:sp>
      <p:sp>
        <p:nvSpPr>
          <p:cNvPr id="3379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3F814B75-F36B-794D-AD42-66CBCC685691}" type="slidenum">
              <a:rPr lang="en-US"/>
              <a:pPr eaLnBrk="1"/>
              <a:t>10</a:t>
            </a:fld>
            <a:endParaRPr lang="en-US" dirty="0"/>
          </a:p>
        </p:txBody>
      </p:sp>
    </p:spTree>
    <p:extLst>
      <p:ext uri="{BB962C8B-B14F-4D97-AF65-F5344CB8AC3E}">
        <p14:creationId xmlns:p14="http://schemas.microsoft.com/office/powerpoint/2010/main" val="2770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p:sp>
      <p:sp>
        <p:nvSpPr>
          <p:cNvPr id="35842"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a:solidFill>
                  <a:srgbClr val="000000"/>
                </a:solidFill>
                <a:round/>
                <a:headEnd/>
                <a:tailEnd/>
              </a14:hiddenLine>
            </a:ext>
          </a:extLst>
        </p:spPr>
        <p:txBody>
          <a:bodyPr/>
          <a:lstStyle/>
          <a:p>
            <a:pPr algn="just"/>
            <a:endParaRPr lang="en-US" sz="1200" dirty="0">
              <a:solidFill>
                <a:schemeClr val="tx1"/>
              </a:solidFill>
              <a:latin typeface="Arial" charset="0"/>
              <a:cs typeface="Arial" charset="0"/>
            </a:endParaRPr>
          </a:p>
        </p:txBody>
      </p:sp>
      <p:sp>
        <p:nvSpPr>
          <p:cNvPr id="3584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9416A48C-61D7-F540-AEB5-8A57668582C9}" type="slidenum">
              <a:rPr lang="en-US"/>
              <a:pPr eaLnBrk="1"/>
              <a:t>11</a:t>
            </a:fld>
            <a:endParaRPr lang="en-US" dirty="0"/>
          </a:p>
        </p:txBody>
      </p:sp>
    </p:spTree>
    <p:extLst>
      <p:ext uri="{BB962C8B-B14F-4D97-AF65-F5344CB8AC3E}">
        <p14:creationId xmlns:p14="http://schemas.microsoft.com/office/powerpoint/2010/main" val="1076145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p:sp>
      <p:sp>
        <p:nvSpPr>
          <p:cNvPr id="3789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a:solidFill>
                  <a:srgbClr val="000000"/>
                </a:solidFill>
                <a:round/>
                <a:headEnd/>
                <a:tailEnd/>
              </a14:hiddenLine>
            </a:ext>
          </a:extLst>
        </p:spPr>
        <p:txBody>
          <a:bodyPr/>
          <a:lstStyle/>
          <a:p>
            <a:pPr algn="just"/>
            <a:endParaRPr lang="en-US" sz="1200" dirty="0">
              <a:solidFill>
                <a:schemeClr val="tx1"/>
              </a:solidFill>
              <a:latin typeface="Arial" charset="0"/>
              <a:cs typeface="Arial" charset="0"/>
            </a:endParaRPr>
          </a:p>
        </p:txBody>
      </p:sp>
      <p:sp>
        <p:nvSpPr>
          <p:cNvPr id="37891"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3E09CAAA-6F58-D447-A19E-25138491B27D}" type="slidenum">
              <a:rPr lang="en-US"/>
              <a:pPr eaLnBrk="1"/>
              <a:t>12</a:t>
            </a:fld>
            <a:endParaRPr lang="en-US" dirty="0"/>
          </a:p>
        </p:txBody>
      </p:sp>
    </p:spTree>
    <p:extLst>
      <p:ext uri="{BB962C8B-B14F-4D97-AF65-F5344CB8AC3E}">
        <p14:creationId xmlns:p14="http://schemas.microsoft.com/office/powerpoint/2010/main" val="70291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200" dirty="0" smtClean="0">
              <a:solidFill>
                <a:schemeClr val="tx1"/>
              </a:solidFill>
              <a:latin typeface="+mn-lt"/>
              <a:ea typeface="+mn-ea"/>
              <a:cs typeface="+mn-cs"/>
            </a:endParaRPr>
          </a:p>
        </p:txBody>
      </p:sp>
      <p:sp>
        <p:nvSpPr>
          <p:cNvPr id="4198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F261F5C4-4D80-AF44-9DCB-964821F22AAC}" type="slidenum">
              <a:rPr lang="en-US"/>
              <a:pPr eaLnBrk="1"/>
              <a:t>13</a:t>
            </a:fld>
            <a:endParaRPr lang="en-US" dirty="0"/>
          </a:p>
        </p:txBody>
      </p:sp>
    </p:spTree>
    <p:extLst>
      <p:ext uri="{BB962C8B-B14F-4D97-AF65-F5344CB8AC3E}">
        <p14:creationId xmlns:p14="http://schemas.microsoft.com/office/powerpoint/2010/main" val="77812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p:sp>
      <p:sp>
        <p:nvSpPr>
          <p:cNvPr id="39938" name="Notes Placeholder 2"/>
          <p:cNvSpPr>
            <a:spLocks noGrp="1"/>
          </p:cNvSpPr>
          <p:nvPr>
            <p:ph type="body" idx="1"/>
          </p:nvPr>
        </p:nvSpPr>
        <p:spPr>
          <a:noFill/>
          <a:ln w="9525"/>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Lst>
        </p:spPr>
        <p:txBody>
          <a:bodyPr/>
          <a:lstStyle/>
          <a:p>
            <a:pPr marL="171450" indent="-171450">
              <a:buFont typeface="Arial"/>
              <a:buChar char="•"/>
            </a:pPr>
            <a:r>
              <a:rPr lang="en-US" dirty="0" smtClean="0"/>
              <a:t>Remember</a:t>
            </a:r>
            <a:r>
              <a:rPr lang="en-US" baseline="0" dirty="0" smtClean="0"/>
              <a:t>: n</a:t>
            </a:r>
            <a:r>
              <a:rPr lang="en-US" dirty="0" smtClean="0"/>
              <a:t>ever sign a non-disclosure agreement when you’re negotiating for merchant services or even signing a contract. You have the right to openly compare different rates. </a:t>
            </a:r>
          </a:p>
          <a:p>
            <a:pPr marL="171450" indent="-171450">
              <a:buFont typeface="Arial"/>
              <a:buChar char="•"/>
            </a:pPr>
            <a:r>
              <a:rPr lang="en-US" dirty="0" smtClean="0"/>
              <a:t>Get multiple bids from a variety of processors and compare how services are priced. </a:t>
            </a:r>
          </a:p>
          <a:p>
            <a:pPr marL="171450" indent="-171450">
              <a:buFont typeface="Arial"/>
              <a:buChar char="•"/>
            </a:pPr>
            <a:r>
              <a:rPr lang="en-US" dirty="0" smtClean="0"/>
              <a:t>Don’t let them talk you into signing a non-disclosure agreement until you have competitive bids and are sure you understand all the costs.</a:t>
            </a:r>
          </a:p>
          <a:p>
            <a:endParaRPr lang="en-US" dirty="0"/>
          </a:p>
        </p:txBody>
      </p:sp>
      <p:sp>
        <p:nvSpPr>
          <p:cNvPr id="3993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3522251C-4778-5043-B1C1-8B803A325E5C}" type="slidenum">
              <a:rPr lang="en-US"/>
              <a:pPr eaLnBrk="1"/>
              <a:t>14</a:t>
            </a:fld>
            <a:endParaRPr lang="en-US" dirty="0"/>
          </a:p>
        </p:txBody>
      </p:sp>
    </p:spTree>
    <p:extLst>
      <p:ext uri="{BB962C8B-B14F-4D97-AF65-F5344CB8AC3E}">
        <p14:creationId xmlns:p14="http://schemas.microsoft.com/office/powerpoint/2010/main" val="2003245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You don’t have to pay extra fees. </a:t>
            </a:r>
            <a:r>
              <a:rPr lang="en-US" sz="1200" kern="1200" dirty="0" smtClean="0">
                <a:solidFill>
                  <a:schemeClr val="tx1"/>
                </a:solidFill>
                <a:effectLst/>
                <a:latin typeface="+mn-lt"/>
                <a:ea typeface="+mn-ea"/>
                <a:cs typeface="+mn-cs"/>
              </a:rPr>
              <a:t>Just because your processor pays a fee to someone else does not mean you have to reimburse the processor for the fee. Understand the purpose of the additional fees, eliminate them or use the competitive process to negotiate them down to an acceptable level.</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Look at penalties. </a:t>
            </a:r>
            <a:r>
              <a:rPr lang="en-US" sz="1200" kern="1200" dirty="0" smtClean="0">
                <a:solidFill>
                  <a:schemeClr val="tx1"/>
                </a:solidFill>
                <a:effectLst/>
                <a:latin typeface="+mn-lt"/>
                <a:ea typeface="+mn-ea"/>
                <a:cs typeface="+mn-cs"/>
              </a:rPr>
              <a:t>Contracts are binding, but not so much that you should have to pay for termination fees should the processor prove to be negligent or incompetent. Make sure your rights are protected.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Don’t get “nickled and dimed” to death.</a:t>
            </a:r>
            <a:r>
              <a:rPr lang="en-US" sz="1200" kern="1200" dirty="0" smtClean="0">
                <a:solidFill>
                  <a:schemeClr val="tx1"/>
                </a:solidFill>
                <a:effectLst/>
                <a:latin typeface="+mn-lt"/>
                <a:ea typeface="+mn-ea"/>
                <a:cs typeface="+mn-cs"/>
              </a:rPr>
              <a:t> Make sure you look at the full range of fees. Fees for statements, minimum billing and reporting may be negotiable, given modern digital transactions and online reporting. Ask for bids without these fees and insist on seeing a full list and explanation of any extra fees.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While some fees, like interchange fees and PCI compliance fees, should remain constant, you can try to negotiate on items like monthly statement fees or service fees. Make sure you understand what you actually get in return for those fees, and if you can opt into any services (like electronic statements) that may save you money.</a:t>
            </a:r>
            <a:r>
              <a:rPr lang="en-US" sz="11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15</a:t>
            </a:fld>
            <a:endParaRPr lang="en-US" dirty="0"/>
          </a:p>
        </p:txBody>
      </p:sp>
    </p:spTree>
    <p:extLst>
      <p:ext uri="{BB962C8B-B14F-4D97-AF65-F5344CB8AC3E}">
        <p14:creationId xmlns:p14="http://schemas.microsoft.com/office/powerpoint/2010/main" val="200791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kern="1200" dirty="0" smtClean="0">
                <a:solidFill>
                  <a:schemeClr val="tx1"/>
                </a:solidFill>
                <a:effectLst/>
                <a:latin typeface="+mn-lt"/>
                <a:ea typeface="+mn-ea"/>
                <a:cs typeface="+mn-cs"/>
              </a:rPr>
              <a:t>The longer the contract, the lower the rate should be. </a:t>
            </a:r>
            <a:r>
              <a:rPr lang="en-US" sz="1200" kern="1200" dirty="0" smtClean="0">
                <a:solidFill>
                  <a:schemeClr val="tx1"/>
                </a:solidFill>
                <a:effectLst/>
                <a:latin typeface="+mn-lt"/>
                <a:ea typeface="+mn-ea"/>
                <a:cs typeface="+mn-cs"/>
              </a:rPr>
              <a:t>Most contracts last two or three years, but some are shorter. Longer contracts may be more valuable to the processor because they lock in fees. Use this as leverage for negotiating lower rates. If you enter into an exclusive agreement, you may have more power to negotiate costs.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Determine payment timing. </a:t>
            </a:r>
            <a:r>
              <a:rPr lang="en-US" sz="1200" kern="1200" dirty="0" smtClean="0">
                <a:solidFill>
                  <a:schemeClr val="tx1"/>
                </a:solidFill>
                <a:effectLst/>
                <a:latin typeface="+mn-lt"/>
                <a:ea typeface="+mn-ea"/>
                <a:cs typeface="+mn-cs"/>
              </a:rPr>
              <a:t>Transaction settlements range from one to five days, with two days as the norm for a small business. You can negotiate for quicker settlements. That change may increase the costs, but you will gain an understanding of how fast the processor can settle your transactions and decide accordingly.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 exclusivity as leverage.</a:t>
            </a:r>
            <a:r>
              <a:rPr lang="en-US" sz="1200" kern="1200" dirty="0" smtClean="0">
                <a:solidFill>
                  <a:schemeClr val="tx1"/>
                </a:solidFill>
                <a:effectLst/>
                <a:latin typeface="+mn-lt"/>
                <a:ea typeface="+mn-ea"/>
                <a:cs typeface="+mn-cs"/>
              </a:rPr>
              <a:t> If you’re locking into a relationship, make sure it serves both of your interests. Exclusivity gives the processor control and steady profit while reducing liability. Make sure you have negotiated more flexible termination terms in the event that that you decide to change processors because of poor service. </a:t>
            </a:r>
          </a:p>
        </p:txBody>
      </p:sp>
      <p:sp>
        <p:nvSpPr>
          <p:cNvPr id="4" name="Slide Number Placeholder 3"/>
          <p:cNvSpPr>
            <a:spLocks noGrp="1"/>
          </p:cNvSpPr>
          <p:nvPr>
            <p:ph type="sldNum" sz="quarter" idx="10"/>
          </p:nvPr>
        </p:nvSpPr>
        <p:spPr/>
        <p:txBody>
          <a:bodyPr/>
          <a:lstStyle/>
          <a:p>
            <a:fld id="{1A28BAC8-31B2-5445-9C46-0ECADEF98C3F}" type="slidenum">
              <a:rPr lang="en-US" smtClean="0"/>
              <a:pPr/>
              <a:t>16</a:t>
            </a:fld>
            <a:endParaRPr lang="en-US" dirty="0"/>
          </a:p>
        </p:txBody>
      </p:sp>
    </p:spTree>
    <p:extLst>
      <p:ext uri="{BB962C8B-B14F-4D97-AF65-F5344CB8AC3E}">
        <p14:creationId xmlns:p14="http://schemas.microsoft.com/office/powerpoint/2010/main" val="772215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kern="1200" dirty="0" smtClean="0">
                <a:solidFill>
                  <a:schemeClr val="tx1"/>
                </a:solidFill>
                <a:effectLst/>
                <a:latin typeface="+mn-lt"/>
                <a:ea typeface="+mn-ea"/>
                <a:cs typeface="+mn-cs"/>
              </a:rPr>
              <a:t>Look at reserves and holdbacks.</a:t>
            </a:r>
            <a:r>
              <a:rPr lang="en-US" sz="1200" kern="1200" dirty="0" smtClean="0">
                <a:solidFill>
                  <a:schemeClr val="tx1"/>
                </a:solidFill>
                <a:effectLst/>
                <a:latin typeface="+mn-lt"/>
                <a:ea typeface="+mn-ea"/>
                <a:cs typeface="+mn-cs"/>
              </a:rPr>
              <a:t> Sometimes processors demand a reserve to guard against refunds and chargebacks. Make sure you understand the reserve or holdback amount in advance. Make sure you know what circumstances trigger reserves. You have the right to generate interest on reserve funds and should be clear about how you can recover them or move past them when account behavior no longer triggers the need for a reserve.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Chargebacks.</a:t>
            </a:r>
            <a:r>
              <a:rPr lang="en-US" sz="1200" kern="1200" dirty="0" smtClean="0">
                <a:solidFill>
                  <a:schemeClr val="tx1"/>
                </a:solidFill>
                <a:effectLst/>
                <a:latin typeface="+mn-lt"/>
                <a:ea typeface="+mn-ea"/>
                <a:cs typeface="+mn-cs"/>
              </a:rPr>
              <a:t> Under electronic payment network rules and policies, businesses typically are not liable for certain chargebacks for in-person “card present” transactions. There is some exposure for remote or “card not present” transactions. Be sure to clarify how a potential payment processor will handle chargebacks for your business. Find out what type of access you will have to their customer service personnel to get your questions answered and any problems resolved. Also, find out what type of information reporting you will receive on chargeback issues.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Understand the benefits of your track record and face-to-face card transactions.</a:t>
            </a:r>
            <a:r>
              <a:rPr lang="en-US" sz="1200" kern="1200" dirty="0" smtClean="0">
                <a:solidFill>
                  <a:schemeClr val="tx1"/>
                </a:solidFill>
                <a:effectLst/>
                <a:latin typeface="+mn-lt"/>
                <a:ea typeface="+mn-ea"/>
                <a:cs typeface="+mn-cs"/>
              </a:rPr>
              <a:t> Established businesses with good credit histories and an in-person card payment environment (as opposed to remote card transactions by phone or online) represent a more favorable underwriting and term situation for processors. In each case, the underwriting criteria for most face-to-face small merchants will be the same unless they are a new business and/or have poor credit. Underwriting sometimes varies in the non-face-to-face environment.</a:t>
            </a:r>
          </a:p>
        </p:txBody>
      </p:sp>
      <p:sp>
        <p:nvSpPr>
          <p:cNvPr id="4" name="Slide Number Placeholder 3"/>
          <p:cNvSpPr>
            <a:spLocks noGrp="1"/>
          </p:cNvSpPr>
          <p:nvPr>
            <p:ph type="sldNum" sz="quarter" idx="10"/>
          </p:nvPr>
        </p:nvSpPr>
        <p:spPr/>
        <p:txBody>
          <a:bodyPr/>
          <a:lstStyle/>
          <a:p>
            <a:fld id="{1A28BAC8-31B2-5445-9C46-0ECADEF98C3F}" type="slidenum">
              <a:rPr lang="en-US" smtClean="0"/>
              <a:pPr/>
              <a:t>17</a:t>
            </a:fld>
            <a:endParaRPr lang="en-US" dirty="0"/>
          </a:p>
        </p:txBody>
      </p:sp>
    </p:spTree>
    <p:extLst>
      <p:ext uri="{BB962C8B-B14F-4D97-AF65-F5344CB8AC3E}">
        <p14:creationId xmlns:p14="http://schemas.microsoft.com/office/powerpoint/2010/main" val="19682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After deciding to accept cards, choosing your processor is the most important next step.</a:t>
            </a:r>
          </a:p>
          <a:p>
            <a:pPr marL="171450" indent="-171450">
              <a:buFont typeface="Arial"/>
              <a:buChar char="•"/>
            </a:pPr>
            <a:r>
              <a:rPr lang="en-US" dirty="0" smtClean="0"/>
              <a:t>Knowing all your options and negotiating for a competitive deal will ensure that your business has a successful working relationship with that partner for years to come.</a:t>
            </a:r>
          </a:p>
          <a:p>
            <a:pPr marL="171450" indent="-171450">
              <a:buFont typeface="Arial"/>
              <a:buChar char="•"/>
            </a:pPr>
            <a:r>
              <a:rPr lang="en-US" dirty="0" smtClean="0"/>
              <a:t>Learn more about choosing the right processor – and get other resources for your business – at masteryourcardUSA.org.</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6E580EA-9C05-B04C-A771-989F0A0CE54C}" type="slidenum">
              <a:rPr lang="en-US" smtClean="0"/>
              <a:t>18</a:t>
            </a:fld>
            <a:endParaRPr lang="en-US" dirty="0"/>
          </a:p>
        </p:txBody>
      </p:sp>
    </p:spTree>
    <p:extLst>
      <p:ext uri="{BB962C8B-B14F-4D97-AF65-F5344CB8AC3E}">
        <p14:creationId xmlns:p14="http://schemas.microsoft.com/office/powerpoint/2010/main" val="984265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580EA-9C05-B04C-A771-989F0A0CE54C}" type="slidenum">
              <a:rPr lang="en-US" smtClean="0"/>
              <a:t>20</a:t>
            </a:fld>
            <a:endParaRPr lang="en-US" dirty="0"/>
          </a:p>
        </p:txBody>
      </p:sp>
    </p:spTree>
    <p:extLst>
      <p:ext uri="{BB962C8B-B14F-4D97-AF65-F5344CB8AC3E}">
        <p14:creationId xmlns:p14="http://schemas.microsoft.com/office/powerpoint/2010/main" val="162174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2</a:t>
            </a:fld>
            <a:endParaRPr lang="en-US" dirty="0"/>
          </a:p>
        </p:txBody>
      </p:sp>
    </p:spTree>
    <p:extLst>
      <p:ext uri="{BB962C8B-B14F-4D97-AF65-F5344CB8AC3E}">
        <p14:creationId xmlns:p14="http://schemas.microsoft.com/office/powerpoint/2010/main" val="44560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3</a:t>
            </a:fld>
            <a:endParaRPr lang="en-US" dirty="0"/>
          </a:p>
        </p:txBody>
      </p:sp>
    </p:spTree>
    <p:extLst>
      <p:ext uri="{BB962C8B-B14F-4D97-AF65-F5344CB8AC3E}">
        <p14:creationId xmlns:p14="http://schemas.microsoft.com/office/powerpoint/2010/main" val="200724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dirty="0" smtClean="0"/>
              <a:t>Having a fair deal in place with a processor is a big first step to ensuring that businesses are enjoying the full value of accepting electronic payments.</a:t>
            </a:r>
          </a:p>
          <a:p>
            <a:pPr marL="171450" indent="-171450">
              <a:buFont typeface="Arial"/>
              <a:buChar char="•"/>
            </a:pPr>
            <a:r>
              <a:rPr lang="en-US" dirty="0" smtClean="0"/>
              <a:t>The processor decision might be the most important decision in accepting cards; if you know all of your options then you can be confident in negotiating the best deal for your business.</a:t>
            </a:r>
          </a:p>
          <a:p>
            <a:pPr marL="171450" indent="-171450">
              <a:buFont typeface="Arial"/>
              <a:buChar char="•"/>
            </a:pPr>
            <a:r>
              <a:rPr lang="en-US" dirty="0" smtClean="0"/>
              <a:t>Processors are one part of a four party system that handles every transaction that you make with a customer.</a:t>
            </a:r>
          </a:p>
          <a:p>
            <a:pPr marL="171450" indent="-171450">
              <a:buFont typeface="Arial"/>
              <a:buChar char="•"/>
            </a:pPr>
            <a:r>
              <a:rPr lang="en-US" dirty="0" smtClean="0"/>
              <a:t>In order to help businesses make</a:t>
            </a:r>
            <a:r>
              <a:rPr lang="en-US" baseline="0" dirty="0" smtClean="0"/>
              <a:t> the right processor decision, you need to know how the system works. </a:t>
            </a:r>
          </a:p>
          <a:p>
            <a:pPr marL="171450" indent="-171450">
              <a:buFont typeface="Arial"/>
              <a:buChar char="•"/>
            </a:pPr>
            <a:r>
              <a:rPr lang="en-US" baseline="0" dirty="0" smtClean="0"/>
              <a:t>These next slides will walk you through how the system works and how you can make it work for your businesses.</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4</a:t>
            </a:fld>
            <a:endParaRPr lang="en-US" dirty="0"/>
          </a:p>
        </p:txBody>
      </p:sp>
    </p:spTree>
    <p:extLst>
      <p:ext uri="{BB962C8B-B14F-4D97-AF65-F5344CB8AC3E}">
        <p14:creationId xmlns:p14="http://schemas.microsoft.com/office/powerpoint/2010/main" val="80522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It’s important to have a snapshot of your business model, since it will dictate pricing, equipment and services.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Keep in mind that what you sell, to whom and how will set the foundation of your price structure. This is known as liability on the account and will dictate any additional costs.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example, retail or face-to-face would be low cost due to low risk and liability. Mobile or online transactions would be higher cost and higher liability as you have </a:t>
            </a:r>
            <a:r>
              <a:rPr lang="en-US" sz="1200" b="1" kern="1200" dirty="0" smtClean="0">
                <a:solidFill>
                  <a:schemeClr val="tx1"/>
                </a:solidFill>
                <a:latin typeface="+mn-lt"/>
                <a:ea typeface="+mn-ea"/>
                <a:cs typeface="+mn-cs"/>
              </a:rPr>
              <a:t>card not present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person not present</a:t>
            </a:r>
            <a:r>
              <a:rPr lang="en-US" sz="1200" kern="1200" dirty="0" smtClean="0">
                <a:solidFill>
                  <a:schemeClr val="tx1"/>
                </a:solidFill>
                <a:latin typeface="+mn-lt"/>
                <a:ea typeface="+mn-ea"/>
                <a:cs typeface="+mn-cs"/>
              </a:rPr>
              <a:t>, yet there is some interaction with the individual making a purchase. E-commerce is totally </a:t>
            </a:r>
            <a:r>
              <a:rPr lang="en-US" sz="1200" b="1" kern="1200" dirty="0" smtClean="0">
                <a:solidFill>
                  <a:schemeClr val="tx1"/>
                </a:solidFill>
                <a:latin typeface="+mn-lt"/>
                <a:ea typeface="+mn-ea"/>
                <a:cs typeface="+mn-cs"/>
              </a:rPr>
              <a:t>card not present and person not present </a:t>
            </a:r>
            <a:r>
              <a:rPr lang="en-US" sz="1200" kern="1200" dirty="0" smtClean="0">
                <a:solidFill>
                  <a:schemeClr val="tx1"/>
                </a:solidFill>
                <a:latin typeface="+mn-lt"/>
                <a:ea typeface="+mn-ea"/>
                <a:cs typeface="+mn-cs"/>
              </a:rPr>
              <a:t>with no interaction with any individual and therefore those costs are even higher as the liability has gotten much higher.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5</a:t>
            </a:fld>
            <a:endParaRPr lang="en-US" dirty="0"/>
          </a:p>
        </p:txBody>
      </p:sp>
    </p:spTree>
    <p:extLst>
      <p:ext uri="{BB962C8B-B14F-4D97-AF65-F5344CB8AC3E}">
        <p14:creationId xmlns:p14="http://schemas.microsoft.com/office/powerpoint/2010/main" val="14336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It’s important to have a snapshot of your business model, since it will dictate pricing, equipment and services.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Keep in mind that what you sell, to whom and how will set the foundation of your price structure. This is known as liability on the account and will dictate any additional costs.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example, retail or face-to-face would be low cost due to low risk and liability. Mobile or online transactions would be higher cost and higher liability as you have </a:t>
            </a:r>
            <a:r>
              <a:rPr lang="en-US" sz="1200" b="1" kern="1200" dirty="0" smtClean="0">
                <a:solidFill>
                  <a:schemeClr val="tx1"/>
                </a:solidFill>
                <a:latin typeface="+mn-lt"/>
                <a:ea typeface="+mn-ea"/>
                <a:cs typeface="+mn-cs"/>
              </a:rPr>
              <a:t>card not present </a:t>
            </a:r>
            <a:r>
              <a:rPr lang="en-US" sz="1200" kern="1200" dirty="0" smtClean="0">
                <a:solidFill>
                  <a:schemeClr val="tx1"/>
                </a:solidFill>
                <a:latin typeface="+mn-lt"/>
                <a:ea typeface="+mn-ea"/>
                <a:cs typeface="+mn-cs"/>
              </a:rPr>
              <a:t>and </a:t>
            </a:r>
            <a:r>
              <a:rPr lang="en-US" sz="1200" b="1" kern="1200" dirty="0" smtClean="0">
                <a:solidFill>
                  <a:schemeClr val="tx1"/>
                </a:solidFill>
                <a:latin typeface="+mn-lt"/>
                <a:ea typeface="+mn-ea"/>
                <a:cs typeface="+mn-cs"/>
              </a:rPr>
              <a:t>person not present</a:t>
            </a:r>
            <a:r>
              <a:rPr lang="en-US" sz="1200" kern="1200" dirty="0" smtClean="0">
                <a:solidFill>
                  <a:schemeClr val="tx1"/>
                </a:solidFill>
                <a:latin typeface="+mn-lt"/>
                <a:ea typeface="+mn-ea"/>
                <a:cs typeface="+mn-cs"/>
              </a:rPr>
              <a:t>, yet there is some interaction with the individual making a purchase. E-commerce is totally </a:t>
            </a:r>
            <a:r>
              <a:rPr lang="en-US" sz="1200" b="1" kern="1200" dirty="0" smtClean="0">
                <a:solidFill>
                  <a:schemeClr val="tx1"/>
                </a:solidFill>
                <a:latin typeface="+mn-lt"/>
                <a:ea typeface="+mn-ea"/>
                <a:cs typeface="+mn-cs"/>
              </a:rPr>
              <a:t>card not present and person not present </a:t>
            </a:r>
            <a:r>
              <a:rPr lang="en-US" sz="1200" kern="1200" dirty="0" smtClean="0">
                <a:solidFill>
                  <a:schemeClr val="tx1"/>
                </a:solidFill>
                <a:latin typeface="+mn-lt"/>
                <a:ea typeface="+mn-ea"/>
                <a:cs typeface="+mn-cs"/>
              </a:rPr>
              <a:t>with no interaction with any individual and therefore those costs are even higher as the liability has gotten much higher.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6</a:t>
            </a:fld>
            <a:endParaRPr lang="en-US" dirty="0"/>
          </a:p>
        </p:txBody>
      </p:sp>
    </p:spTree>
    <p:extLst>
      <p:ext uri="{BB962C8B-B14F-4D97-AF65-F5344CB8AC3E}">
        <p14:creationId xmlns:p14="http://schemas.microsoft.com/office/powerpoint/2010/main" val="140322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en-US" dirty="0" smtClean="0"/>
              <a:t>You can research processors in your area online, which will give you a better idea of the landscape.</a:t>
            </a:r>
          </a:p>
          <a:p>
            <a:pPr marL="628650" lvl="1" indent="-171450">
              <a:buFont typeface="Arial"/>
              <a:buChar char="•"/>
            </a:pPr>
            <a:r>
              <a:rPr lang="en-US" dirty="0" smtClean="0"/>
              <a:t>As we mentioned earlier, your bank may offer processing services through your existing relationship.</a:t>
            </a:r>
          </a:p>
          <a:p>
            <a:pPr marL="628650" lvl="1" indent="-171450">
              <a:buFont typeface="Arial"/>
              <a:buChar char="•"/>
            </a:pPr>
            <a:r>
              <a:rPr lang="en-US" dirty="0" smtClean="0"/>
              <a:t>Some other large providers include First Data, Elabon, Vantive, and Heartland. </a:t>
            </a:r>
          </a:p>
          <a:p>
            <a:pPr marL="628650" lvl="1" indent="-171450">
              <a:buFont typeface="Arial"/>
              <a:buChar char="•"/>
            </a:pPr>
            <a:r>
              <a:rPr lang="en-US" dirty="0" smtClean="0"/>
              <a:t>Online-based processors like PayPal, Square and Stripe might also be worth investigating depending on your business and the services you need</a:t>
            </a:r>
            <a:r>
              <a:rPr lang="en-US" smtClean="0"/>
              <a:t>. </a:t>
            </a: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7</a:t>
            </a:fld>
            <a:endParaRPr lang="en-US" dirty="0"/>
          </a:p>
        </p:txBody>
      </p:sp>
    </p:spTree>
    <p:extLst>
      <p:ext uri="{BB962C8B-B14F-4D97-AF65-F5344CB8AC3E}">
        <p14:creationId xmlns:p14="http://schemas.microsoft.com/office/powerpoint/2010/main" val="76242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p:sp>
      <p:sp>
        <p:nvSpPr>
          <p:cNvPr id="29698"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a:solidFill>
                  <a:srgbClr val="000000"/>
                </a:solidFill>
                <a:round/>
                <a:headEnd/>
                <a:tailEnd/>
              </a14:hiddenLine>
            </a:ext>
          </a:extLst>
        </p:spPr>
        <p:txBody>
          <a:bodyPr/>
          <a:lstStyle/>
          <a:p>
            <a:pPr algn="just"/>
            <a:endParaRPr lang="en-US" sz="1200" dirty="0">
              <a:solidFill>
                <a:schemeClr val="tx1"/>
              </a:solidFill>
              <a:latin typeface="Arial" charset="0"/>
              <a:cs typeface="Arial" charset="0"/>
            </a:endParaRPr>
          </a:p>
        </p:txBody>
      </p:sp>
      <p:sp>
        <p:nvSpPr>
          <p:cNvPr id="29699"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F8028AE2-E0DD-554E-A942-E641D7BF8F65}" type="slidenum">
              <a:rPr lang="en-US"/>
              <a:pPr eaLnBrk="1"/>
              <a:t>8</a:t>
            </a:fld>
            <a:endParaRPr lang="en-US" dirty="0"/>
          </a:p>
        </p:txBody>
      </p:sp>
    </p:spTree>
    <p:extLst>
      <p:ext uri="{BB962C8B-B14F-4D97-AF65-F5344CB8AC3E}">
        <p14:creationId xmlns:p14="http://schemas.microsoft.com/office/powerpoint/2010/main" val="643930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p:sp>
      <p:sp>
        <p:nvSpPr>
          <p:cNvPr id="31746"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rnd">
                <a:solidFill>
                  <a:srgbClr val="000000"/>
                </a:solidFill>
                <a:round/>
                <a:headEnd/>
                <a:tailEnd/>
              </a14:hiddenLine>
            </a:ext>
          </a:extLst>
        </p:spPr>
        <p:txBody>
          <a:bodyPr/>
          <a:lstStyle/>
          <a:p>
            <a:pPr algn="just"/>
            <a:r>
              <a:rPr lang="en-US" sz="1200" dirty="0" smtClean="0">
                <a:solidFill>
                  <a:schemeClr val="tx1"/>
                </a:solidFill>
                <a:latin typeface="Arial" charset="0"/>
                <a:cs typeface="Arial" charset="0"/>
              </a:rPr>
              <a:t>The standard contract is</a:t>
            </a:r>
            <a:r>
              <a:rPr lang="en-US" sz="1200" baseline="0" dirty="0" smtClean="0">
                <a:solidFill>
                  <a:schemeClr val="tx1"/>
                </a:solidFill>
                <a:latin typeface="Arial" charset="0"/>
                <a:cs typeface="Arial" charset="0"/>
              </a:rPr>
              <a:t> three years, but that can be negotiated.</a:t>
            </a:r>
            <a:endParaRPr lang="en-US" sz="1200" dirty="0">
              <a:solidFill>
                <a:schemeClr val="tx1"/>
              </a:solidFill>
              <a:latin typeface="Arial" charset="0"/>
              <a:cs typeface="Arial" charset="0"/>
            </a:endParaRPr>
          </a:p>
        </p:txBody>
      </p:sp>
      <p:sp>
        <p:nvSpPr>
          <p:cNvPr id="31747"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677E31F1-112A-3A44-A5EC-3CB684273601}" type="slidenum">
              <a:rPr lang="en-US"/>
              <a:pPr eaLnBrk="1"/>
              <a:t>9</a:t>
            </a:fld>
            <a:endParaRPr lang="en-US" dirty="0"/>
          </a:p>
        </p:txBody>
      </p:sp>
    </p:spTree>
    <p:extLst>
      <p:ext uri="{BB962C8B-B14F-4D97-AF65-F5344CB8AC3E}">
        <p14:creationId xmlns:p14="http://schemas.microsoft.com/office/powerpoint/2010/main" val="2018742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6584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29400"/>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2663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2"/>
          <p:cNvSpPr txBox="1">
            <a:spLocks/>
          </p:cNvSpPr>
          <p:nvPr userDrawn="1"/>
        </p:nvSpPr>
        <p:spPr bwMode="auto">
          <a:xfrm>
            <a:off x="8702700" y="6337656"/>
            <a:ext cx="244475"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914400" eaLnBrk="1" hangingPunct="1"/>
            <a:fld id="{FBF071B9-7666-D04D-90FA-50DEF5415505}" type="slidenum">
              <a:rPr lang="en-US" sz="800">
                <a:solidFill>
                  <a:srgbClr val="878787"/>
                </a:solidFill>
                <a:latin typeface="Arial" charset="0"/>
                <a:cs typeface="Arial" charset="0"/>
                <a:sym typeface="Calibri" charset="0"/>
              </a:rPr>
              <a:pPr algn="r" defTabSz="914400" eaLnBrk="1" hangingPunct="1"/>
              <a:t>‹#›</a:t>
            </a:fld>
            <a:endParaRPr lang="en-US" sz="800" dirty="0">
              <a:solidFill>
                <a:srgbClr val="878787"/>
              </a:solidFill>
              <a:latin typeface="Arial" charset="0"/>
              <a:cs typeface="Arial" charset="0"/>
              <a:sym typeface="Calibri" charset="0"/>
            </a:endParaRPr>
          </a:p>
        </p:txBody>
      </p:sp>
      <p:sp>
        <p:nvSpPr>
          <p:cNvPr id="9" name="Rectangle 1"/>
          <p:cNvSpPr>
            <a:spLocks/>
          </p:cNvSpPr>
          <p:nvPr userDrawn="1"/>
        </p:nvSpPr>
        <p:spPr bwMode="auto">
          <a:xfrm>
            <a:off x="0" y="182880"/>
            <a:ext cx="9144000" cy="5760720"/>
          </a:xfrm>
          <a:prstGeom prst="rect">
            <a:avLst/>
          </a:prstGeom>
          <a:solidFill>
            <a:srgbClr val="50832E"/>
          </a:solidFill>
          <a:ln>
            <a:noFill/>
          </a:ln>
          <a:effectLst/>
          <a:extLst/>
        </p:spPr>
        <p:txBody>
          <a:bodyPr lIns="0" tIns="0" rIns="0" bIns="0"/>
          <a:lstStyle/>
          <a:p>
            <a:endParaRPr lang="en-US" dirty="0">
              <a:solidFill>
                <a:srgbClr val="50832E"/>
              </a:solidFill>
            </a:endParaRPr>
          </a:p>
        </p:txBody>
      </p:sp>
    </p:spTree>
    <p:extLst>
      <p:ext uri="{BB962C8B-B14F-4D97-AF65-F5344CB8AC3E}">
        <p14:creationId xmlns:p14="http://schemas.microsoft.com/office/powerpoint/2010/main" val="515104629"/>
      </p:ext>
    </p:extLst>
  </p:cSld>
  <p:clrMap bg1="lt1" tx1="dk1" bg2="lt2" tx2="dk2" accent1="accent1" accent2="accent2" accent3="accent3" accent4="accent4" accent5="accent5" accent6="accent6" hlink="hlink" folHlink="folHlink"/>
  <p:sldLayoutIdLst>
    <p:sldLayoutId id="2147483663" r:id="rId1"/>
    <p:sldLayoutId id="2147483664" r:id="rId2"/>
  </p:sldLayoutIdLst>
  <p:transition spd="slow">
    <p:wip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457199" y="6244968"/>
            <a:ext cx="3419345" cy="325652"/>
          </a:xfrm>
          <a:prstGeom prst="rect">
            <a:avLst/>
          </a:prstGeom>
        </p:spPr>
      </p:pic>
      <p:sp>
        <p:nvSpPr>
          <p:cNvPr id="8" name="Slide Number Placeholder 2"/>
          <p:cNvSpPr txBox="1">
            <a:spLocks/>
          </p:cNvSpPr>
          <p:nvPr userDrawn="1"/>
        </p:nvSpPr>
        <p:spPr bwMode="auto">
          <a:xfrm>
            <a:off x="8702700" y="6337656"/>
            <a:ext cx="244475"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914400" eaLnBrk="1" hangingPunct="1"/>
            <a:fld id="{FBF071B9-7666-D04D-90FA-50DEF5415505}" type="slidenum">
              <a:rPr lang="en-US" sz="800">
                <a:solidFill>
                  <a:srgbClr val="878787"/>
                </a:solidFill>
                <a:latin typeface="Arial" charset="0"/>
                <a:cs typeface="Arial" charset="0"/>
                <a:sym typeface="Calibri" charset="0"/>
              </a:rPr>
              <a:pPr algn="r" defTabSz="914400" eaLnBrk="1" hangingPunct="1"/>
              <a:t>‹#›</a:t>
            </a:fld>
            <a:endParaRPr lang="en-US" sz="800" dirty="0">
              <a:solidFill>
                <a:srgbClr val="878787"/>
              </a:solidFill>
              <a:latin typeface="Arial" charset="0"/>
              <a:cs typeface="Arial" charset="0"/>
              <a:sym typeface="Calibri" charset="0"/>
            </a:endParaRPr>
          </a:p>
        </p:txBody>
      </p:sp>
    </p:spTree>
    <p:extLst>
      <p:ext uri="{BB962C8B-B14F-4D97-AF65-F5344CB8AC3E}">
        <p14:creationId xmlns:p14="http://schemas.microsoft.com/office/powerpoint/2010/main" val="944190258"/>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masteryourcardusa.org/"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3"/>
          <p:cNvSpPr>
            <a:spLocks/>
          </p:cNvSpPr>
          <p:nvPr/>
        </p:nvSpPr>
        <p:spPr bwMode="auto">
          <a:xfrm>
            <a:off x="457200" y="2001707"/>
            <a:ext cx="8073093" cy="2769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ctr" anchorCtr="0">
            <a:spAutoFit/>
          </a:bodyPr>
          <a:lstStyle/>
          <a:p>
            <a:pPr>
              <a:lnSpc>
                <a:spcPts val="7200"/>
              </a:lnSpc>
            </a:pPr>
            <a:r>
              <a:rPr lang="en-US" sz="7400" b="1" dirty="0" smtClean="0">
                <a:solidFill>
                  <a:srgbClr val="F8A432"/>
                </a:solidFill>
                <a:latin typeface="Arial" charset="0"/>
                <a:ea typeface="ＭＳ Ｐゴシック" charset="0"/>
                <a:cs typeface="Arial" charset="0"/>
                <a:sym typeface="Arial" charset="0"/>
              </a:rPr>
              <a:t>Getting the </a:t>
            </a:r>
            <a:endParaRPr lang="en-US" sz="7400" b="1" dirty="0" smtClean="0">
              <a:solidFill>
                <a:srgbClr val="F8A432"/>
              </a:solidFill>
              <a:latin typeface="Arial" charset="0"/>
              <a:ea typeface="ＭＳ Ｐゴシック" charset="0"/>
              <a:cs typeface="Arial" charset="0"/>
              <a:sym typeface="Arial" charset="0"/>
            </a:endParaRPr>
          </a:p>
          <a:p>
            <a:pPr>
              <a:lnSpc>
                <a:spcPts val="7200"/>
              </a:lnSpc>
            </a:pPr>
            <a:r>
              <a:rPr lang="en-US" sz="7400" b="1" dirty="0" smtClean="0">
                <a:solidFill>
                  <a:srgbClr val="F8A432"/>
                </a:solidFill>
                <a:latin typeface="Arial" charset="0"/>
                <a:ea typeface="ＭＳ Ｐゴシック" charset="0"/>
                <a:cs typeface="Arial" charset="0"/>
                <a:sym typeface="Arial" charset="0"/>
              </a:rPr>
              <a:t>best </a:t>
            </a:r>
            <a:r>
              <a:rPr lang="en-US" sz="7400" b="1" dirty="0" smtClean="0">
                <a:solidFill>
                  <a:srgbClr val="F8A432"/>
                </a:solidFill>
                <a:latin typeface="Arial" charset="0"/>
                <a:ea typeface="ＭＳ Ｐゴシック" charset="0"/>
                <a:cs typeface="Arial" charset="0"/>
                <a:sym typeface="Arial" charset="0"/>
              </a:rPr>
              <a:t>deal for </a:t>
            </a:r>
            <a:endParaRPr lang="en-US" sz="7400" b="1" dirty="0" smtClean="0">
              <a:solidFill>
                <a:srgbClr val="F8A432"/>
              </a:solidFill>
              <a:latin typeface="Arial" charset="0"/>
              <a:ea typeface="ＭＳ Ｐゴシック" charset="0"/>
              <a:cs typeface="Arial" charset="0"/>
              <a:sym typeface="Arial" charset="0"/>
            </a:endParaRPr>
          </a:p>
          <a:p>
            <a:pPr>
              <a:lnSpc>
                <a:spcPts val="7200"/>
              </a:lnSpc>
            </a:pPr>
            <a:r>
              <a:rPr lang="en-US" sz="7400" b="1" dirty="0" smtClean="0">
                <a:solidFill>
                  <a:srgbClr val="F8A432"/>
                </a:solidFill>
                <a:latin typeface="Arial" charset="0"/>
                <a:ea typeface="ＭＳ Ｐゴシック" charset="0"/>
                <a:cs typeface="Arial" charset="0"/>
                <a:sym typeface="Arial" charset="0"/>
              </a:rPr>
              <a:t>your </a:t>
            </a:r>
            <a:r>
              <a:rPr lang="en-US" sz="7400" b="1" dirty="0" smtClean="0">
                <a:solidFill>
                  <a:srgbClr val="F8A432"/>
                </a:solidFill>
                <a:latin typeface="Arial" charset="0"/>
                <a:ea typeface="ＭＳ Ｐゴシック" charset="0"/>
                <a:cs typeface="Arial" charset="0"/>
                <a:sym typeface="Arial" charset="0"/>
              </a:rPr>
              <a:t>business </a:t>
            </a:r>
            <a:endParaRPr lang="en-US" sz="7400" b="1" dirty="0">
              <a:solidFill>
                <a:srgbClr val="F8A432"/>
              </a:solidFill>
              <a:latin typeface="Arial" charset="0"/>
              <a:ea typeface="ＭＳ Ｐゴシック" charset="0"/>
              <a:cs typeface="Arial" charset="0"/>
              <a:sym typeface="Arial" charset="0"/>
            </a:endParaRPr>
          </a:p>
        </p:txBody>
      </p:sp>
      <p:sp>
        <p:nvSpPr>
          <p:cNvPr id="7" name="Rectangle 6"/>
          <p:cNvSpPr/>
          <p:nvPr/>
        </p:nvSpPr>
        <p:spPr>
          <a:xfrm>
            <a:off x="457200" y="762371"/>
            <a:ext cx="6594983" cy="205184"/>
          </a:xfrm>
          <a:prstGeom prst="rect">
            <a:avLst/>
          </a:prstGeom>
        </p:spPr>
        <p:txBody>
          <a:bodyPr wrap="square" lIns="0" tIns="0" rIns="0" bIns="0">
            <a:spAutoFit/>
          </a:bodyPr>
          <a:lstStyle/>
          <a:p>
            <a:pPr>
              <a:lnSpc>
                <a:spcPts val="1600"/>
              </a:lnSpc>
            </a:pPr>
            <a:r>
              <a:rPr lang="en-US" sz="1000" spc="80" dirty="0" smtClean="0">
                <a:solidFill>
                  <a:srgbClr val="6EBC29"/>
                </a:solidFill>
                <a:latin typeface="Arial" charset="0"/>
                <a:ea typeface="ＭＳ Ｐゴシック" charset="0"/>
                <a:cs typeface="Arial" charset="0"/>
                <a:sym typeface="Arial" charset="0"/>
              </a:rPr>
              <a:t>A </a:t>
            </a:r>
            <a:r>
              <a:rPr lang="en-US" sz="1000" spc="80" dirty="0">
                <a:solidFill>
                  <a:srgbClr val="6EBC29"/>
                </a:solidFill>
                <a:latin typeface="Arial" charset="0"/>
                <a:ea typeface="ＭＳ Ｐゴシック" charset="0"/>
                <a:cs typeface="Arial" charset="0"/>
                <a:sym typeface="Arial" charset="0"/>
              </a:rPr>
              <a:t>PRESENTATION BY MASTER YOUR </a:t>
            </a:r>
            <a:r>
              <a:rPr lang="en-US" sz="1000" spc="80" dirty="0" smtClean="0">
                <a:solidFill>
                  <a:srgbClr val="6EBC29"/>
                </a:solidFill>
                <a:latin typeface="Arial" charset="0"/>
                <a:ea typeface="ＭＳ Ｐゴシック" charset="0"/>
                <a:cs typeface="Arial" charset="0"/>
                <a:sym typeface="Arial" charset="0"/>
              </a:rPr>
              <a:t>CARD</a:t>
            </a:r>
            <a:endParaRPr lang="en-US" sz="1000" spc="80" dirty="0">
              <a:solidFill>
                <a:srgbClr val="6EBC29"/>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44619776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p:cNvSpPr>
          <p:nvPr/>
        </p:nvSpPr>
        <p:spPr bwMode="auto">
          <a:xfrm>
            <a:off x="457200" y="3108960"/>
            <a:ext cx="8025473" cy="229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a:lnSpc>
                <a:spcPts val="2300"/>
              </a:lnSpc>
              <a:defRPr/>
            </a:pPr>
            <a:r>
              <a:rPr lang="en-US" sz="1700" b="1" dirty="0">
                <a:solidFill>
                  <a:srgbClr val="FFFFFF"/>
                </a:solidFill>
                <a:latin typeface="Arial" charset="0"/>
                <a:cs typeface="Arial" charset="0"/>
              </a:rPr>
              <a:t>What hardware and technology </a:t>
            </a:r>
            <a:r>
              <a:rPr lang="en-US" sz="1700" b="1" dirty="0" smtClean="0">
                <a:solidFill>
                  <a:srgbClr val="FFFFFF"/>
                </a:solidFill>
                <a:latin typeface="Arial" charset="0"/>
                <a:cs typeface="Arial" charset="0"/>
              </a:rPr>
              <a:t>do </a:t>
            </a:r>
            <a:r>
              <a:rPr lang="en-US" sz="1700" b="1" dirty="0">
                <a:solidFill>
                  <a:srgbClr val="FFFFFF"/>
                </a:solidFill>
                <a:latin typeface="Arial" charset="0"/>
                <a:cs typeface="Arial" charset="0"/>
              </a:rPr>
              <a:t>you need?</a:t>
            </a:r>
          </a:p>
          <a:p>
            <a:pPr>
              <a:lnSpc>
                <a:spcPts val="2200"/>
              </a:lnSpc>
              <a:defRPr/>
            </a:pP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How much will the equipment cost</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Can I buy (or lease/rent) the same equipment from a 3rd party</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Is it appropriate for my business</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other products are needed?</a:t>
            </a:r>
          </a:p>
        </p:txBody>
      </p:sp>
      <p:cxnSp>
        <p:nvCxnSpPr>
          <p:cNvPr id="10" name="Straight Connector 9"/>
          <p:cNvCxnSpPr/>
          <p:nvPr/>
        </p:nvCxnSpPr>
        <p:spPr>
          <a:xfrm>
            <a:off x="360169" y="2928481"/>
            <a:ext cx="8444990" cy="0"/>
          </a:xfrm>
          <a:prstGeom prst="line">
            <a:avLst/>
          </a:prstGeom>
          <a:noFill/>
          <a:ln w="25400" cap="rnd" cmpd="sng" algn="ctr">
            <a:solidFill>
              <a:srgbClr val="6EBC29"/>
            </a:solidFill>
            <a:prstDash val="sysDot"/>
          </a:ln>
          <a:effectLst/>
        </p:spPr>
      </p:cxnSp>
      <p:pic>
        <p:nvPicPr>
          <p:cNvPr id="11" name="Picture 10"/>
          <p:cNvPicPr>
            <a:picLocks noChangeAspect="1"/>
          </p:cNvPicPr>
          <p:nvPr/>
        </p:nvPicPr>
        <p:blipFill>
          <a:blip r:embed="rId3"/>
          <a:stretch>
            <a:fillRect/>
          </a:stretch>
        </p:blipFill>
        <p:spPr>
          <a:xfrm>
            <a:off x="6539573" y="1278016"/>
            <a:ext cx="1943100" cy="1371600"/>
          </a:xfrm>
          <a:prstGeom prst="rect">
            <a:avLst/>
          </a:prstGeom>
        </p:spPr>
      </p:pic>
      <p:sp>
        <p:nvSpPr>
          <p:cNvPr id="12" name="Rectangle 3"/>
          <p:cNvSpPr>
            <a:spLocks/>
          </p:cNvSpPr>
          <p:nvPr/>
        </p:nvSpPr>
        <p:spPr bwMode="auto">
          <a:xfrm>
            <a:off x="457201" y="1900904"/>
            <a:ext cx="4452456"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Step 3</a:t>
            </a:r>
            <a:r>
              <a:rPr lang="en-US" sz="5000" b="1" dirty="0" smtClean="0">
                <a:solidFill>
                  <a:srgbClr val="F9A225"/>
                </a:solidFill>
                <a:latin typeface="Arial" charset="0"/>
                <a:ea typeface="ＭＳ Ｐゴシック" charset="0"/>
                <a:cs typeface="Arial" charset="0"/>
                <a:sym typeface="Arial" charset="0"/>
              </a:rPr>
              <a:t>: Tech</a:t>
            </a:r>
            <a:r>
              <a:rPr lang="en-US" sz="5000" b="1" dirty="0">
                <a:solidFill>
                  <a:srgbClr val="F9A225"/>
                </a:solidFill>
                <a:latin typeface="Arial" charset="0"/>
                <a:ea typeface="ＭＳ Ｐゴシック" charset="0"/>
                <a:cs typeface="Arial" charset="0"/>
                <a:sym typeface="Arial"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75603548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p:cNvSpPr>
          <p:nvPr/>
        </p:nvSpPr>
        <p:spPr bwMode="auto">
          <a:xfrm>
            <a:off x="457200" y="3108960"/>
            <a:ext cx="8025473" cy="229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a:lnSpc>
                <a:spcPts val="2300"/>
              </a:lnSpc>
              <a:defRPr/>
            </a:pPr>
            <a:r>
              <a:rPr lang="en-US" sz="1700" b="1" dirty="0">
                <a:solidFill>
                  <a:srgbClr val="FFFFFF"/>
                </a:solidFill>
                <a:latin typeface="Arial" charset="0"/>
                <a:cs typeface="Arial" charset="0"/>
              </a:rPr>
              <a:t>Know how to get help when you need it.</a:t>
            </a:r>
          </a:p>
          <a:p>
            <a:pPr>
              <a:lnSpc>
                <a:spcPts val="2200"/>
              </a:lnSpc>
              <a:defRPr/>
            </a:pP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Is there a relationship manager?</a:t>
            </a: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happens when my system is down?</a:t>
            </a: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do I do when I get a customer dispute</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Is there web support?</a:t>
            </a:r>
          </a:p>
        </p:txBody>
      </p:sp>
      <p:cxnSp>
        <p:nvCxnSpPr>
          <p:cNvPr id="10" name="Straight Connector 9"/>
          <p:cNvCxnSpPr/>
          <p:nvPr/>
        </p:nvCxnSpPr>
        <p:spPr>
          <a:xfrm>
            <a:off x="360169" y="2928481"/>
            <a:ext cx="8444990" cy="0"/>
          </a:xfrm>
          <a:prstGeom prst="line">
            <a:avLst/>
          </a:prstGeom>
          <a:noFill/>
          <a:ln w="25400" cap="rnd" cmpd="sng" algn="ctr">
            <a:solidFill>
              <a:srgbClr val="6EBC29"/>
            </a:solidFill>
            <a:prstDash val="sysDot"/>
          </a:ln>
          <a:effectLst/>
        </p:spPr>
      </p:cxnSp>
      <p:sp>
        <p:nvSpPr>
          <p:cNvPr id="11" name="Rectangle 3"/>
          <p:cNvSpPr>
            <a:spLocks/>
          </p:cNvSpPr>
          <p:nvPr/>
        </p:nvSpPr>
        <p:spPr bwMode="auto">
          <a:xfrm>
            <a:off x="457200" y="1772252"/>
            <a:ext cx="6130081" cy="99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Step 4</a:t>
            </a:r>
            <a:r>
              <a:rPr lang="en-US" sz="5000" b="1" dirty="0" smtClean="0">
                <a:solidFill>
                  <a:srgbClr val="F9A225"/>
                </a:solidFill>
                <a:latin typeface="Arial" charset="0"/>
                <a:ea typeface="ＭＳ Ｐゴシック" charset="0"/>
                <a:cs typeface="Arial" charset="0"/>
                <a:sym typeface="Arial" charset="0"/>
              </a:rPr>
              <a:t>: Support</a:t>
            </a:r>
            <a:r>
              <a:rPr lang="en-US" sz="5000" b="1" dirty="0">
                <a:solidFill>
                  <a:srgbClr val="F9A225"/>
                </a:solidFill>
                <a:latin typeface="Arial" charset="0"/>
                <a:ea typeface="ＭＳ Ｐゴシック" charset="0"/>
                <a:cs typeface="Arial" charset="0"/>
                <a:sym typeface="Arial" charset="0"/>
              </a:rPr>
              <a:t>?</a:t>
            </a:r>
          </a:p>
        </p:txBody>
      </p:sp>
      <p:pic>
        <p:nvPicPr>
          <p:cNvPr id="12" name="Picture 11"/>
          <p:cNvPicPr>
            <a:picLocks noChangeAspect="1"/>
          </p:cNvPicPr>
          <p:nvPr/>
        </p:nvPicPr>
        <p:blipFill>
          <a:blip r:embed="rId3"/>
          <a:stretch>
            <a:fillRect/>
          </a:stretch>
        </p:blipFill>
        <p:spPr>
          <a:xfrm>
            <a:off x="6539573" y="1278016"/>
            <a:ext cx="1943100" cy="1371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82377046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p:cNvSpPr>
          <p:nvPr/>
        </p:nvSpPr>
        <p:spPr bwMode="auto">
          <a:xfrm>
            <a:off x="457200" y="4779836"/>
            <a:ext cx="3589950" cy="26315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90000"/>
              </a:lnSpc>
            </a:pPr>
            <a:endParaRPr lang="en-US" sz="5400" b="1" dirty="0">
              <a:solidFill>
                <a:srgbClr val="77B832"/>
              </a:solidFill>
              <a:latin typeface="Arial" charset="0"/>
              <a:cs typeface="Arial" charset="0"/>
              <a:sym typeface="Arial" charset="0"/>
            </a:endParaRPr>
          </a:p>
        </p:txBody>
      </p:sp>
      <p:sp>
        <p:nvSpPr>
          <p:cNvPr id="9" name="Rectangle 2"/>
          <p:cNvSpPr>
            <a:spLocks/>
          </p:cNvSpPr>
          <p:nvPr/>
        </p:nvSpPr>
        <p:spPr bwMode="auto">
          <a:xfrm>
            <a:off x="457200" y="3108960"/>
            <a:ext cx="8025473" cy="229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a:lnSpc>
                <a:spcPts val="2200"/>
              </a:lnSpc>
              <a:defRPr/>
            </a:pPr>
            <a:r>
              <a:rPr lang="en-US" sz="1700" b="1" dirty="0">
                <a:solidFill>
                  <a:srgbClr val="FFFFFF"/>
                </a:solidFill>
                <a:latin typeface="Arial" charset="0"/>
                <a:cs typeface="Arial" charset="0"/>
              </a:rPr>
              <a:t>Understand what happens if you want to switch processors as your business grows and </a:t>
            </a:r>
            <a:r>
              <a:rPr lang="en-US" sz="1700" b="1" dirty="0" smtClean="0">
                <a:solidFill>
                  <a:srgbClr val="FFFFFF"/>
                </a:solidFill>
                <a:latin typeface="Arial" charset="0"/>
                <a:cs typeface="Arial" charset="0"/>
              </a:rPr>
              <a:t>evolves:</a:t>
            </a:r>
            <a:endParaRPr lang="en-US" sz="1700" b="1" dirty="0">
              <a:solidFill>
                <a:srgbClr val="FFFFFF"/>
              </a:solidFill>
              <a:latin typeface="Arial" charset="0"/>
              <a:cs typeface="Arial" charset="0"/>
            </a:endParaRPr>
          </a:p>
          <a:p>
            <a:pPr>
              <a:lnSpc>
                <a:spcPts val="2200"/>
              </a:lnSpc>
              <a:defRPr/>
            </a:pP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Are there penalties for early termination</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Can I re-negotiate my fees when I grow</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if I need new technology?</a:t>
            </a:r>
          </a:p>
        </p:txBody>
      </p:sp>
      <p:cxnSp>
        <p:nvCxnSpPr>
          <p:cNvPr id="10" name="Straight Connector 9"/>
          <p:cNvCxnSpPr/>
          <p:nvPr/>
        </p:nvCxnSpPr>
        <p:spPr>
          <a:xfrm>
            <a:off x="360169" y="2928481"/>
            <a:ext cx="8444990" cy="0"/>
          </a:xfrm>
          <a:prstGeom prst="line">
            <a:avLst/>
          </a:prstGeom>
          <a:noFill/>
          <a:ln w="25400" cap="rnd" cmpd="sng" algn="ctr">
            <a:solidFill>
              <a:srgbClr val="6EBC29"/>
            </a:solidFill>
            <a:prstDash val="sysDot"/>
          </a:ln>
          <a:effectLst/>
        </p:spPr>
      </p:cxnSp>
      <p:sp>
        <p:nvSpPr>
          <p:cNvPr id="11" name="Rectangle 3"/>
          <p:cNvSpPr>
            <a:spLocks/>
          </p:cNvSpPr>
          <p:nvPr/>
        </p:nvSpPr>
        <p:spPr bwMode="auto">
          <a:xfrm>
            <a:off x="457200" y="1772252"/>
            <a:ext cx="6130081" cy="99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Step 5</a:t>
            </a:r>
            <a:r>
              <a:rPr lang="en-US" sz="5000" b="1" dirty="0" smtClean="0">
                <a:solidFill>
                  <a:srgbClr val="F9A225"/>
                </a:solidFill>
                <a:latin typeface="Arial" charset="0"/>
                <a:ea typeface="ＭＳ Ｐゴシック" charset="0"/>
                <a:cs typeface="Arial" charset="0"/>
                <a:sym typeface="Arial" charset="0"/>
              </a:rPr>
              <a:t>: Flexibility</a:t>
            </a:r>
            <a:r>
              <a:rPr lang="en-US" sz="5000" b="1" dirty="0">
                <a:solidFill>
                  <a:srgbClr val="F9A225"/>
                </a:solidFill>
                <a:latin typeface="Arial" charset="0"/>
                <a:ea typeface="ＭＳ Ｐゴシック" charset="0"/>
                <a:cs typeface="Arial" charset="0"/>
                <a:sym typeface="Arial" charset="0"/>
              </a:rPr>
              <a:t>?</a:t>
            </a:r>
          </a:p>
        </p:txBody>
      </p:sp>
      <p:pic>
        <p:nvPicPr>
          <p:cNvPr id="12" name="Picture 11"/>
          <p:cNvPicPr>
            <a:picLocks noChangeAspect="1"/>
          </p:cNvPicPr>
          <p:nvPr/>
        </p:nvPicPr>
        <p:blipFill>
          <a:blip r:embed="rId3"/>
          <a:stretch>
            <a:fillRect/>
          </a:stretch>
        </p:blipFill>
        <p:spPr>
          <a:xfrm>
            <a:off x="6539573" y="1278016"/>
            <a:ext cx="1943100" cy="13716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66574003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77800"/>
            <a:ext cx="9144000" cy="6489700"/>
          </a:xfrm>
          <a:prstGeom prst="rect">
            <a:avLst/>
          </a:prstGeom>
        </p:spPr>
      </p:pic>
      <p:sp>
        <p:nvSpPr>
          <p:cNvPr id="11" name="Rectangle 3"/>
          <p:cNvSpPr>
            <a:spLocks/>
          </p:cNvSpPr>
          <p:nvPr/>
        </p:nvSpPr>
        <p:spPr bwMode="auto">
          <a:xfrm>
            <a:off x="457199" y="177800"/>
            <a:ext cx="4120725"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6400"/>
              </a:lnSpc>
            </a:pPr>
            <a:r>
              <a:rPr lang="en-US" sz="6500" b="1" dirty="0" smtClean="0">
                <a:solidFill>
                  <a:srgbClr val="F8A432"/>
                </a:solidFill>
                <a:latin typeface="Arial" charset="0"/>
                <a:ea typeface="ＭＳ Ｐゴシック" charset="0"/>
                <a:cs typeface="Arial" charset="0"/>
                <a:sym typeface="Arial" charset="0"/>
              </a:rPr>
              <a:t>Negotiate </a:t>
            </a:r>
            <a:br>
              <a:rPr lang="en-US" sz="6500" b="1" dirty="0" smtClean="0">
                <a:solidFill>
                  <a:srgbClr val="F8A432"/>
                </a:solidFill>
                <a:latin typeface="Arial" charset="0"/>
                <a:ea typeface="ＭＳ Ｐゴシック" charset="0"/>
                <a:cs typeface="Arial" charset="0"/>
                <a:sym typeface="Arial" charset="0"/>
              </a:rPr>
            </a:br>
            <a:r>
              <a:rPr lang="en-US" sz="6500" b="1" dirty="0" smtClean="0">
                <a:solidFill>
                  <a:srgbClr val="F8A432"/>
                </a:solidFill>
                <a:latin typeface="Arial" charset="0"/>
                <a:ea typeface="ＭＳ Ｐゴシック" charset="0"/>
                <a:cs typeface="Arial" charset="0"/>
                <a:sym typeface="Arial" charset="0"/>
              </a:rPr>
              <a:t>and get the best deal </a:t>
            </a:r>
            <a:br>
              <a:rPr lang="en-US" sz="6500" b="1" dirty="0" smtClean="0">
                <a:solidFill>
                  <a:srgbClr val="F8A432"/>
                </a:solidFill>
                <a:latin typeface="Arial" charset="0"/>
                <a:ea typeface="ＭＳ Ｐゴシック" charset="0"/>
                <a:cs typeface="Arial" charset="0"/>
                <a:sym typeface="Arial" charset="0"/>
              </a:rPr>
            </a:br>
            <a:r>
              <a:rPr lang="en-US" sz="6500" b="1" dirty="0" smtClean="0">
                <a:solidFill>
                  <a:srgbClr val="F8A432"/>
                </a:solidFill>
                <a:latin typeface="Arial" charset="0"/>
                <a:ea typeface="ＭＳ Ｐゴシック" charset="0"/>
                <a:cs typeface="Arial" charset="0"/>
                <a:sym typeface="Arial" charset="0"/>
              </a:rPr>
              <a:t>for your business</a:t>
            </a:r>
            <a:endParaRPr lang="en-US" sz="6500" b="1" dirty="0">
              <a:solidFill>
                <a:srgbClr val="F8A432"/>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194871489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Rectangle 2"/>
          <p:cNvSpPr>
            <a:spLocks/>
          </p:cNvSpPr>
          <p:nvPr/>
        </p:nvSpPr>
        <p:spPr bwMode="auto">
          <a:xfrm>
            <a:off x="457201" y="3108960"/>
            <a:ext cx="8004036" cy="2317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91440">
              <a:lnSpc>
                <a:spcPts val="2200"/>
              </a:lnSpc>
            </a:pPr>
            <a:r>
              <a:rPr lang="en-US" sz="1700" b="1" dirty="0">
                <a:solidFill>
                  <a:schemeClr val="bg1"/>
                </a:solidFill>
                <a:latin typeface="Arial"/>
                <a:ea typeface="ＭＳ Ｐゴシック" charset="0"/>
                <a:cs typeface="Arial"/>
                <a:sym typeface="Arial" charset="0"/>
              </a:rPr>
              <a:t>If you’re happy with their answers, then it’s time to </a:t>
            </a:r>
            <a:r>
              <a:rPr lang="en-US" sz="1700" b="1" dirty="0" smtClean="0">
                <a:solidFill>
                  <a:schemeClr val="bg1"/>
                </a:solidFill>
                <a:latin typeface="Arial"/>
                <a:ea typeface="ＭＳ Ｐゴシック" charset="0"/>
                <a:cs typeface="Arial"/>
                <a:sym typeface="Arial" charset="0"/>
              </a:rPr>
              <a:t>negotiate through:</a:t>
            </a:r>
          </a:p>
          <a:p>
            <a:pPr marL="91440">
              <a:lnSpc>
                <a:spcPts val="2200"/>
              </a:lnSpc>
            </a:pPr>
            <a:endParaRPr lang="en-US" sz="1700" dirty="0">
              <a:solidFill>
                <a:schemeClr val="bg1"/>
              </a:solidFill>
              <a:latin typeface="Arial"/>
              <a:ea typeface="ＭＳ Ｐゴシック" charset="0"/>
              <a:cs typeface="Arial"/>
              <a:sym typeface="Arial" charset="0"/>
            </a:endParaRPr>
          </a:p>
          <a:p>
            <a:pPr marL="192024" indent="-10058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Comparison shopping and online auction</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0058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Business groups and associations. Small businesses may gain some negotiating support and leverage</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0058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Comparison shopping allows you to negotiate from a position of strength.</a:t>
            </a:r>
          </a:p>
        </p:txBody>
      </p:sp>
      <p:sp>
        <p:nvSpPr>
          <p:cNvPr id="12" name="Rectangle 11"/>
          <p:cNvSpPr>
            <a:spLocks/>
          </p:cNvSpPr>
          <p:nvPr/>
        </p:nvSpPr>
        <p:spPr bwMode="auto">
          <a:xfrm>
            <a:off x="360171" y="758184"/>
            <a:ext cx="8444989" cy="2056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gn="ctr">
              <a:lnSpc>
                <a:spcPts val="4800"/>
              </a:lnSpc>
            </a:pPr>
            <a:r>
              <a:rPr lang="en-US" sz="5000" b="1" dirty="0" smtClean="0">
                <a:solidFill>
                  <a:srgbClr val="F9A225"/>
                </a:solidFill>
                <a:latin typeface="Arial" charset="0"/>
                <a:ea typeface="ＭＳ Ｐゴシック" charset="0"/>
                <a:cs typeface="Arial" charset="0"/>
                <a:sym typeface="Arial" charset="0"/>
              </a:rPr>
              <a:t>Learn as </a:t>
            </a:r>
            <a:r>
              <a:rPr lang="en-US" sz="5000" b="1" dirty="0">
                <a:solidFill>
                  <a:srgbClr val="F9A225"/>
                </a:solidFill>
                <a:latin typeface="Arial" charset="0"/>
                <a:ea typeface="ＭＳ Ｐゴシック" charset="0"/>
                <a:cs typeface="Arial" charset="0"/>
                <a:sym typeface="Arial" charset="0"/>
              </a:rPr>
              <a:t>much as </a:t>
            </a:r>
            <a:r>
              <a:rPr lang="en-US" sz="5000" b="1" dirty="0" smtClean="0">
                <a:solidFill>
                  <a:srgbClr val="F9A225"/>
                </a:solidFill>
                <a:latin typeface="Arial" charset="0"/>
                <a:ea typeface="ＭＳ Ｐゴシック" charset="0"/>
                <a:cs typeface="Arial" charset="0"/>
                <a:sym typeface="Arial" charset="0"/>
              </a:rPr>
              <a:t>you can </a:t>
            </a:r>
            <a:r>
              <a:rPr lang="en-US" sz="5000" b="1" dirty="0">
                <a:solidFill>
                  <a:srgbClr val="F9A225"/>
                </a:solidFill>
                <a:latin typeface="Arial" charset="0"/>
                <a:ea typeface="ＭＳ Ｐゴシック" charset="0"/>
                <a:cs typeface="Arial" charset="0"/>
                <a:sym typeface="Arial" charset="0"/>
              </a:rPr>
              <a:t>about </a:t>
            </a:r>
            <a:r>
              <a:rPr lang="en-US" sz="5000" b="1" dirty="0" smtClean="0">
                <a:solidFill>
                  <a:srgbClr val="F9A225"/>
                </a:solidFill>
                <a:latin typeface="Arial" charset="0"/>
                <a:ea typeface="ＭＳ Ｐゴシック" charset="0"/>
                <a:cs typeface="Arial" charset="0"/>
                <a:sym typeface="Arial" charset="0"/>
              </a:rPr>
              <a:t>a processor </a:t>
            </a:r>
            <a:r>
              <a:rPr lang="en-US" sz="5000" b="1" dirty="0">
                <a:solidFill>
                  <a:srgbClr val="F9A225"/>
                </a:solidFill>
                <a:latin typeface="Arial" charset="0"/>
                <a:ea typeface="ＭＳ Ｐゴシック" charset="0"/>
                <a:cs typeface="Arial" charset="0"/>
                <a:sym typeface="Arial" charset="0"/>
              </a:rPr>
              <a:t>before you make </a:t>
            </a:r>
            <a:r>
              <a:rPr lang="en-US" sz="5000" b="1" dirty="0" smtClean="0">
                <a:solidFill>
                  <a:srgbClr val="F9A225"/>
                </a:solidFill>
                <a:latin typeface="Arial" charset="0"/>
                <a:ea typeface="ＭＳ Ｐゴシック" charset="0"/>
                <a:cs typeface="Arial" charset="0"/>
                <a:sym typeface="Arial" charset="0"/>
              </a:rPr>
              <a:t>a decision </a:t>
            </a:r>
            <a:endParaRPr lang="en-US" sz="5000" b="1" dirty="0">
              <a:solidFill>
                <a:srgbClr val="F9A225"/>
              </a:solidFill>
              <a:latin typeface="Arial" charset="0"/>
              <a:ea typeface="ＭＳ Ｐゴシック" charset="0"/>
              <a:cs typeface="Arial" charset="0"/>
              <a:sym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76057791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p:cNvSpPr>
          <p:nvPr/>
        </p:nvSpPr>
        <p:spPr bwMode="auto">
          <a:xfrm>
            <a:off x="457200" y="3108960"/>
            <a:ext cx="8025473" cy="141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marL="192024" indent="-192024">
              <a:lnSpc>
                <a:spcPts val="2200"/>
              </a:lnSpc>
              <a:spcAft>
                <a:spcPts val="1200"/>
              </a:spcAft>
              <a:buFont typeface="Arial"/>
              <a:buChar char="•"/>
            </a:pPr>
            <a:r>
              <a:rPr lang="en-US" sz="1700" dirty="0">
                <a:solidFill>
                  <a:srgbClr val="FFFFFF"/>
                </a:solidFill>
                <a:latin typeface="Arial"/>
                <a:cs typeface="Arial"/>
              </a:rPr>
              <a:t>Don’t pay extra fees</a:t>
            </a:r>
            <a:r>
              <a:rPr lang="en-US" sz="1700" dirty="0" smtClean="0">
                <a:solidFill>
                  <a:srgbClr val="FFFFFF"/>
                </a:solidFill>
                <a:latin typeface="Arial"/>
                <a:cs typeface="Arial"/>
              </a:rPr>
              <a:t>.</a:t>
            </a:r>
            <a:endParaRPr lang="en-US" sz="1700" dirty="0">
              <a:solidFill>
                <a:srgbClr val="FFFFFF"/>
              </a:solidFill>
              <a:latin typeface="Arial"/>
              <a:cs typeface="Arial"/>
            </a:endParaRPr>
          </a:p>
          <a:p>
            <a:pPr marL="192024" indent="-192024">
              <a:lnSpc>
                <a:spcPts val="2200"/>
              </a:lnSpc>
              <a:spcAft>
                <a:spcPts val="1200"/>
              </a:spcAft>
              <a:buFont typeface="Arial"/>
              <a:buChar char="•"/>
            </a:pPr>
            <a:r>
              <a:rPr lang="en-US" sz="1700" dirty="0">
                <a:solidFill>
                  <a:srgbClr val="FFFFFF"/>
                </a:solidFill>
                <a:latin typeface="Arial"/>
                <a:cs typeface="Arial"/>
              </a:rPr>
              <a:t>Look at penalties</a:t>
            </a:r>
            <a:r>
              <a:rPr lang="en-US" sz="1700" dirty="0" smtClean="0">
                <a:solidFill>
                  <a:srgbClr val="FFFFFF"/>
                </a:solidFill>
                <a:latin typeface="Arial"/>
                <a:cs typeface="Arial"/>
              </a:rPr>
              <a:t>.</a:t>
            </a:r>
            <a:endParaRPr lang="en-US" sz="1700" dirty="0">
              <a:solidFill>
                <a:srgbClr val="FFFFFF"/>
              </a:solidFill>
              <a:latin typeface="Arial"/>
              <a:cs typeface="Arial"/>
            </a:endParaRPr>
          </a:p>
          <a:p>
            <a:pPr marL="192024" indent="-192024">
              <a:lnSpc>
                <a:spcPts val="2200"/>
              </a:lnSpc>
              <a:spcAft>
                <a:spcPts val="1200"/>
              </a:spcAft>
              <a:buFont typeface="Arial"/>
              <a:buChar char="•"/>
            </a:pPr>
            <a:r>
              <a:rPr lang="en-US" sz="1700" dirty="0">
                <a:solidFill>
                  <a:srgbClr val="FFFFFF"/>
                </a:solidFill>
                <a:latin typeface="Arial"/>
                <a:cs typeface="Arial"/>
              </a:rPr>
              <a:t>Don’t get “nickeled and dimed.”</a:t>
            </a:r>
          </a:p>
        </p:txBody>
      </p:sp>
      <p:cxnSp>
        <p:nvCxnSpPr>
          <p:cNvPr id="8" name="Straight Connector 7"/>
          <p:cNvCxnSpPr/>
          <p:nvPr/>
        </p:nvCxnSpPr>
        <p:spPr>
          <a:xfrm>
            <a:off x="360169" y="2928481"/>
            <a:ext cx="8444990" cy="0"/>
          </a:xfrm>
          <a:prstGeom prst="line">
            <a:avLst/>
          </a:prstGeom>
          <a:noFill/>
          <a:ln w="25400" cap="rnd" cmpd="sng" algn="ctr">
            <a:solidFill>
              <a:srgbClr val="6EBC29"/>
            </a:solidFill>
            <a:prstDash val="sysDot"/>
          </a:ln>
          <a:effectLst/>
        </p:spPr>
      </p:cxnSp>
      <p:sp>
        <p:nvSpPr>
          <p:cNvPr id="14" name="Rectangle 3"/>
          <p:cNvSpPr>
            <a:spLocks/>
          </p:cNvSpPr>
          <p:nvPr/>
        </p:nvSpPr>
        <p:spPr bwMode="auto">
          <a:xfrm>
            <a:off x="457201" y="538763"/>
            <a:ext cx="5226127" cy="2224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Points of</a:t>
            </a:r>
          </a:p>
          <a:p>
            <a:pPr>
              <a:lnSpc>
                <a:spcPts val="4800"/>
              </a:lnSpc>
            </a:pPr>
            <a:r>
              <a:rPr lang="en-US" sz="5000" b="1" dirty="0" smtClean="0">
                <a:solidFill>
                  <a:srgbClr val="F9A225"/>
                </a:solidFill>
                <a:latin typeface="Arial" charset="0"/>
                <a:ea typeface="ＭＳ Ｐゴシック" charset="0"/>
                <a:cs typeface="Arial" charset="0"/>
                <a:sym typeface="Arial" charset="0"/>
              </a:rPr>
              <a:t>negotiation: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Save money</a:t>
            </a:r>
            <a:endParaRPr lang="en-US" sz="5000" b="1" dirty="0">
              <a:solidFill>
                <a:srgbClr val="F9A225"/>
              </a:solidFill>
              <a:latin typeface="Arial" charset="0"/>
              <a:ea typeface="ＭＳ Ｐゴシック" charset="0"/>
              <a:cs typeface="Arial" charset="0"/>
              <a:sym typeface="Arial" charset="0"/>
            </a:endParaRPr>
          </a:p>
        </p:txBody>
      </p:sp>
      <p:pic>
        <p:nvPicPr>
          <p:cNvPr id="15" name="Picture 14"/>
          <p:cNvPicPr>
            <a:picLocks noChangeAspect="1"/>
          </p:cNvPicPr>
          <p:nvPr/>
        </p:nvPicPr>
        <p:blipFill>
          <a:blip r:embed="rId3"/>
          <a:stretch>
            <a:fillRect/>
          </a:stretch>
        </p:blipFill>
        <p:spPr>
          <a:xfrm>
            <a:off x="6432467" y="1219582"/>
            <a:ext cx="1879600" cy="13716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29016456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spect="1"/>
          </p:cNvSpPr>
          <p:nvPr/>
        </p:nvSpPr>
        <p:spPr bwMode="auto">
          <a:xfrm>
            <a:off x="7843441" y="2330042"/>
            <a:ext cx="4172511"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marL="477774" indent="-192024" algn="l">
              <a:lnSpc>
                <a:spcPts val="2200"/>
              </a:lnSpc>
              <a:buFont typeface="Arial"/>
              <a:buChar char="•"/>
            </a:pPr>
            <a:endParaRPr lang="en-US" sz="1800" dirty="0" smtClean="0">
              <a:solidFill>
                <a:srgbClr val="FFFFFF"/>
              </a:solidFill>
              <a:latin typeface="Arial"/>
              <a:cs typeface="Arial"/>
            </a:endParaRPr>
          </a:p>
        </p:txBody>
      </p:sp>
      <p:sp>
        <p:nvSpPr>
          <p:cNvPr id="7" name="Rectangle 2"/>
          <p:cNvSpPr>
            <a:spLocks/>
          </p:cNvSpPr>
          <p:nvPr/>
        </p:nvSpPr>
        <p:spPr bwMode="auto">
          <a:xfrm>
            <a:off x="457200" y="3108960"/>
            <a:ext cx="8025473" cy="141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marL="192024" indent="-192024">
              <a:lnSpc>
                <a:spcPts val="2200"/>
              </a:lnSpc>
              <a:spcAft>
                <a:spcPts val="1200"/>
              </a:spcAft>
              <a:buFont typeface="Arial"/>
              <a:buChar char="•"/>
            </a:pPr>
            <a:r>
              <a:rPr lang="en-US" sz="1700" dirty="0">
                <a:solidFill>
                  <a:srgbClr val="FFFFFF"/>
                </a:solidFill>
                <a:latin typeface="Arial"/>
                <a:cs typeface="Arial"/>
              </a:rPr>
              <a:t>The longer the contract, the lower the rate should </a:t>
            </a:r>
            <a:r>
              <a:rPr lang="en-US" sz="1700" dirty="0" smtClean="0">
                <a:solidFill>
                  <a:srgbClr val="FFFFFF"/>
                </a:solidFill>
                <a:latin typeface="Arial"/>
                <a:cs typeface="Arial"/>
              </a:rPr>
              <a:t>be.</a:t>
            </a:r>
            <a:endParaRPr lang="en-US" sz="1700" dirty="0">
              <a:solidFill>
                <a:srgbClr val="FFFFFF"/>
              </a:solidFill>
              <a:latin typeface="Arial"/>
              <a:cs typeface="Arial"/>
            </a:endParaRPr>
          </a:p>
          <a:p>
            <a:pPr marL="192024" indent="-192024">
              <a:lnSpc>
                <a:spcPts val="2200"/>
              </a:lnSpc>
              <a:spcAft>
                <a:spcPts val="1200"/>
              </a:spcAft>
              <a:buFont typeface="Arial"/>
              <a:buChar char="•"/>
            </a:pPr>
            <a:r>
              <a:rPr lang="en-US" sz="1700" dirty="0">
                <a:solidFill>
                  <a:srgbClr val="FFFFFF"/>
                </a:solidFill>
                <a:latin typeface="Arial"/>
                <a:cs typeface="Arial"/>
              </a:rPr>
              <a:t>Determine payment </a:t>
            </a:r>
            <a:r>
              <a:rPr lang="en-US" sz="1700" dirty="0" smtClean="0">
                <a:solidFill>
                  <a:srgbClr val="FFFFFF"/>
                </a:solidFill>
                <a:latin typeface="Arial"/>
                <a:cs typeface="Arial"/>
              </a:rPr>
              <a:t>timing.</a:t>
            </a:r>
            <a:endParaRPr lang="en-US" sz="1700" dirty="0">
              <a:solidFill>
                <a:srgbClr val="FFFFFF"/>
              </a:solidFill>
              <a:latin typeface="Arial"/>
              <a:cs typeface="Arial"/>
            </a:endParaRPr>
          </a:p>
          <a:p>
            <a:pPr marL="192024" indent="-192024">
              <a:lnSpc>
                <a:spcPts val="2200"/>
              </a:lnSpc>
              <a:spcAft>
                <a:spcPts val="1200"/>
              </a:spcAft>
              <a:buFont typeface="Arial"/>
              <a:buChar char="•"/>
            </a:pPr>
            <a:r>
              <a:rPr lang="en-US" sz="1700" dirty="0">
                <a:solidFill>
                  <a:srgbClr val="FFFFFF"/>
                </a:solidFill>
                <a:latin typeface="Arial"/>
                <a:cs typeface="Arial"/>
              </a:rPr>
              <a:t>Use exclusivity as </a:t>
            </a:r>
            <a:r>
              <a:rPr lang="en-US" sz="1700" dirty="0" smtClean="0">
                <a:solidFill>
                  <a:srgbClr val="FFFFFF"/>
                </a:solidFill>
                <a:latin typeface="Arial"/>
                <a:cs typeface="Arial"/>
              </a:rPr>
              <a:t>leverage.</a:t>
            </a:r>
            <a:endParaRPr lang="en-US" sz="1700" dirty="0">
              <a:solidFill>
                <a:srgbClr val="FFFFFF"/>
              </a:solidFill>
              <a:latin typeface="Arial"/>
              <a:cs typeface="Arial"/>
            </a:endParaRPr>
          </a:p>
        </p:txBody>
      </p:sp>
      <p:cxnSp>
        <p:nvCxnSpPr>
          <p:cNvPr id="8" name="Straight Connector 7"/>
          <p:cNvCxnSpPr/>
          <p:nvPr/>
        </p:nvCxnSpPr>
        <p:spPr>
          <a:xfrm>
            <a:off x="360169" y="2928481"/>
            <a:ext cx="8444990" cy="0"/>
          </a:xfrm>
          <a:prstGeom prst="line">
            <a:avLst/>
          </a:prstGeom>
          <a:noFill/>
          <a:ln w="25400" cap="rnd" cmpd="sng" algn="ctr">
            <a:solidFill>
              <a:srgbClr val="6EBC29"/>
            </a:solidFill>
            <a:prstDash val="sysDot"/>
          </a:ln>
          <a:effectLst/>
        </p:spPr>
      </p:cxnSp>
      <p:sp>
        <p:nvSpPr>
          <p:cNvPr id="13" name="Rectangle 3"/>
          <p:cNvSpPr>
            <a:spLocks/>
          </p:cNvSpPr>
          <p:nvPr/>
        </p:nvSpPr>
        <p:spPr bwMode="auto">
          <a:xfrm>
            <a:off x="457201" y="538763"/>
            <a:ext cx="5226127" cy="2224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Points of</a:t>
            </a:r>
          </a:p>
          <a:p>
            <a:pPr>
              <a:lnSpc>
                <a:spcPts val="4800"/>
              </a:lnSpc>
            </a:pPr>
            <a:r>
              <a:rPr lang="en-US" sz="5000" b="1" dirty="0" smtClean="0">
                <a:solidFill>
                  <a:srgbClr val="F9A225"/>
                </a:solidFill>
                <a:latin typeface="Arial" charset="0"/>
                <a:ea typeface="ＭＳ Ｐゴシック" charset="0"/>
                <a:cs typeface="Arial" charset="0"/>
                <a:sym typeface="Arial" charset="0"/>
              </a:rPr>
              <a:t>negotiation: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Timeline</a:t>
            </a:r>
            <a:endParaRPr lang="en-US" sz="5000" b="1" dirty="0">
              <a:solidFill>
                <a:srgbClr val="F9A225"/>
              </a:solidFill>
              <a:latin typeface="Arial" charset="0"/>
              <a:ea typeface="ＭＳ Ｐゴシック" charset="0"/>
              <a:cs typeface="Arial" charset="0"/>
              <a:sym typeface="Arial" charset="0"/>
            </a:endParaRPr>
          </a:p>
        </p:txBody>
      </p:sp>
      <p:pic>
        <p:nvPicPr>
          <p:cNvPr id="2" name="Picture 1"/>
          <p:cNvPicPr>
            <a:picLocks noChangeAspect="1"/>
          </p:cNvPicPr>
          <p:nvPr/>
        </p:nvPicPr>
        <p:blipFill>
          <a:blip r:embed="rId3"/>
          <a:stretch>
            <a:fillRect/>
          </a:stretch>
        </p:blipFill>
        <p:spPr>
          <a:xfrm>
            <a:off x="6568790" y="1020788"/>
            <a:ext cx="1612900" cy="16129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46675415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spect="1"/>
          </p:cNvSpPr>
          <p:nvPr/>
        </p:nvSpPr>
        <p:spPr bwMode="auto">
          <a:xfrm>
            <a:off x="7432907" y="2954338"/>
            <a:ext cx="400044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marL="477774" indent="-192024" algn="l">
              <a:lnSpc>
                <a:spcPts val="2200"/>
              </a:lnSpc>
              <a:buFont typeface="Arial"/>
              <a:buChar char="•"/>
            </a:pPr>
            <a:endParaRPr lang="en-US" sz="1700" dirty="0" smtClean="0">
              <a:solidFill>
                <a:srgbClr val="FFFFFF"/>
              </a:solidFill>
              <a:latin typeface="Arial"/>
              <a:cs typeface="Arial"/>
            </a:endParaRPr>
          </a:p>
        </p:txBody>
      </p:sp>
      <p:sp>
        <p:nvSpPr>
          <p:cNvPr id="7" name="Rectangle 2"/>
          <p:cNvSpPr>
            <a:spLocks/>
          </p:cNvSpPr>
          <p:nvPr/>
        </p:nvSpPr>
        <p:spPr bwMode="auto">
          <a:xfrm>
            <a:off x="457200" y="3108960"/>
            <a:ext cx="8025473" cy="141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marL="192024" indent="-192024">
              <a:lnSpc>
                <a:spcPts val="2200"/>
              </a:lnSpc>
              <a:spcAft>
                <a:spcPts val="1200"/>
              </a:spcAft>
              <a:buFont typeface="Arial"/>
              <a:buChar char="•"/>
            </a:pPr>
            <a:r>
              <a:rPr lang="en-US" sz="1700" dirty="0">
                <a:solidFill>
                  <a:srgbClr val="FFFFFF"/>
                </a:solidFill>
                <a:latin typeface="Arial"/>
                <a:cs typeface="Arial"/>
              </a:rPr>
              <a:t>Look at reserves and </a:t>
            </a:r>
            <a:r>
              <a:rPr lang="en-US" sz="1700" dirty="0" smtClean="0">
                <a:solidFill>
                  <a:srgbClr val="FFFFFF"/>
                </a:solidFill>
                <a:latin typeface="Arial"/>
                <a:cs typeface="Arial"/>
              </a:rPr>
              <a:t>holdbacks.</a:t>
            </a:r>
            <a:endParaRPr lang="en-US" sz="1700" dirty="0">
              <a:solidFill>
                <a:srgbClr val="FFFFFF"/>
              </a:solidFill>
              <a:latin typeface="Arial"/>
              <a:cs typeface="Arial"/>
            </a:endParaRPr>
          </a:p>
          <a:p>
            <a:pPr marL="192024" indent="-192024">
              <a:lnSpc>
                <a:spcPts val="2200"/>
              </a:lnSpc>
              <a:spcAft>
                <a:spcPts val="1200"/>
              </a:spcAft>
              <a:buFont typeface="Arial"/>
              <a:buChar char="•"/>
            </a:pPr>
            <a:r>
              <a:rPr lang="en-US" sz="1700" dirty="0">
                <a:solidFill>
                  <a:srgbClr val="FFFFFF"/>
                </a:solidFill>
                <a:latin typeface="Arial"/>
                <a:cs typeface="Arial"/>
              </a:rPr>
              <a:t>How do they handle chargebacks</a:t>
            </a:r>
            <a:r>
              <a:rPr lang="en-US" sz="1700" dirty="0" smtClean="0">
                <a:solidFill>
                  <a:srgbClr val="FFFFFF"/>
                </a:solidFill>
                <a:latin typeface="Arial"/>
                <a:cs typeface="Arial"/>
              </a:rPr>
              <a:t>?</a:t>
            </a:r>
            <a:endParaRPr lang="en-US" sz="1700" dirty="0">
              <a:solidFill>
                <a:srgbClr val="FFFFFF"/>
              </a:solidFill>
              <a:latin typeface="Arial"/>
              <a:cs typeface="Arial"/>
            </a:endParaRPr>
          </a:p>
          <a:p>
            <a:pPr marL="192024" indent="-192024">
              <a:lnSpc>
                <a:spcPts val="2200"/>
              </a:lnSpc>
              <a:spcAft>
                <a:spcPts val="1200"/>
              </a:spcAft>
              <a:buFont typeface="Arial"/>
              <a:buChar char="•"/>
            </a:pPr>
            <a:r>
              <a:rPr lang="en-US" sz="1700" dirty="0">
                <a:solidFill>
                  <a:srgbClr val="FFFFFF"/>
                </a:solidFill>
                <a:latin typeface="Arial"/>
                <a:cs typeface="Arial"/>
              </a:rPr>
              <a:t>Understand your track record </a:t>
            </a:r>
            <a:r>
              <a:rPr lang="en-US" sz="1700" dirty="0" smtClean="0">
                <a:solidFill>
                  <a:srgbClr val="FFFFFF"/>
                </a:solidFill>
                <a:latin typeface="Arial"/>
                <a:cs typeface="Arial"/>
              </a:rPr>
              <a:t>and face</a:t>
            </a:r>
            <a:r>
              <a:rPr lang="en-US" sz="1700" dirty="0">
                <a:solidFill>
                  <a:srgbClr val="FFFFFF"/>
                </a:solidFill>
                <a:latin typeface="Arial"/>
                <a:cs typeface="Arial"/>
              </a:rPr>
              <a:t>-to-face card </a:t>
            </a:r>
            <a:r>
              <a:rPr lang="en-US" sz="1700" dirty="0" smtClean="0">
                <a:solidFill>
                  <a:srgbClr val="FFFFFF"/>
                </a:solidFill>
                <a:latin typeface="Arial"/>
                <a:cs typeface="Arial"/>
              </a:rPr>
              <a:t>transactions.</a:t>
            </a:r>
            <a:endParaRPr lang="en-US" sz="1700" dirty="0">
              <a:solidFill>
                <a:srgbClr val="FFFFFF"/>
              </a:solidFill>
              <a:latin typeface="Arial"/>
              <a:cs typeface="Arial"/>
            </a:endParaRPr>
          </a:p>
        </p:txBody>
      </p:sp>
      <p:cxnSp>
        <p:nvCxnSpPr>
          <p:cNvPr id="8" name="Straight Connector 7"/>
          <p:cNvCxnSpPr/>
          <p:nvPr/>
        </p:nvCxnSpPr>
        <p:spPr>
          <a:xfrm>
            <a:off x="360169" y="2928481"/>
            <a:ext cx="8444990" cy="0"/>
          </a:xfrm>
          <a:prstGeom prst="line">
            <a:avLst/>
          </a:prstGeom>
          <a:noFill/>
          <a:ln w="25400" cap="rnd" cmpd="sng" algn="ctr">
            <a:solidFill>
              <a:srgbClr val="6EBC29"/>
            </a:solidFill>
            <a:prstDash val="sysDot"/>
          </a:ln>
          <a:effectLst/>
        </p:spPr>
      </p:cxnSp>
      <p:sp>
        <p:nvSpPr>
          <p:cNvPr id="13" name="Rectangle 3"/>
          <p:cNvSpPr>
            <a:spLocks/>
          </p:cNvSpPr>
          <p:nvPr/>
        </p:nvSpPr>
        <p:spPr bwMode="auto">
          <a:xfrm>
            <a:off x="457201" y="538763"/>
            <a:ext cx="4674472" cy="2224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Points of</a:t>
            </a:r>
          </a:p>
          <a:p>
            <a:pPr>
              <a:lnSpc>
                <a:spcPts val="4800"/>
              </a:lnSpc>
            </a:pPr>
            <a:r>
              <a:rPr lang="en-US" sz="5000" b="1" dirty="0" smtClean="0">
                <a:solidFill>
                  <a:srgbClr val="F9A225"/>
                </a:solidFill>
                <a:latin typeface="Arial" charset="0"/>
                <a:ea typeface="ＭＳ Ｐゴシック" charset="0"/>
                <a:cs typeface="Arial" charset="0"/>
                <a:sym typeface="Arial" charset="0"/>
              </a:rPr>
              <a:t>negotiation: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Relationships</a:t>
            </a:r>
            <a:endParaRPr lang="en-US" sz="5000" b="1" dirty="0">
              <a:solidFill>
                <a:srgbClr val="F9A225"/>
              </a:solidFill>
              <a:latin typeface="Arial" charset="0"/>
              <a:ea typeface="ＭＳ Ｐゴシック" charset="0"/>
              <a:cs typeface="Arial" charset="0"/>
              <a:sym typeface="Arial" charset="0"/>
            </a:endParaRPr>
          </a:p>
        </p:txBody>
      </p:sp>
      <p:pic>
        <p:nvPicPr>
          <p:cNvPr id="2" name="Picture 1"/>
          <p:cNvPicPr>
            <a:picLocks noChangeAspect="1"/>
          </p:cNvPicPr>
          <p:nvPr/>
        </p:nvPicPr>
        <p:blipFill>
          <a:blip r:embed="rId3"/>
          <a:stretch>
            <a:fillRect/>
          </a:stretch>
        </p:blipFill>
        <p:spPr>
          <a:xfrm>
            <a:off x="6522270" y="1249900"/>
            <a:ext cx="1689100" cy="13462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37612873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177800"/>
            <a:ext cx="9144000" cy="6489700"/>
          </a:xfrm>
          <a:prstGeom prst="rect">
            <a:avLst/>
          </a:prstGeom>
        </p:spPr>
      </p:pic>
      <p:sp>
        <p:nvSpPr>
          <p:cNvPr id="10" name="Rectangle 3"/>
          <p:cNvSpPr>
            <a:spLocks/>
          </p:cNvSpPr>
          <p:nvPr/>
        </p:nvSpPr>
        <p:spPr bwMode="auto">
          <a:xfrm>
            <a:off x="457199" y="177800"/>
            <a:ext cx="5030623"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5800"/>
              </a:lnSpc>
            </a:pPr>
            <a:r>
              <a:rPr lang="en-US" sz="6500" b="1" dirty="0">
                <a:solidFill>
                  <a:srgbClr val="6EBC29"/>
                </a:solidFill>
                <a:latin typeface="Arial" charset="0"/>
                <a:ea typeface="ＭＳ Ｐゴシック" charset="0"/>
                <a:cs typeface="Arial" charset="0"/>
                <a:sym typeface="Arial" charset="0"/>
              </a:rPr>
              <a:t>Get more </a:t>
            </a:r>
            <a:r>
              <a:rPr lang="en-US" sz="6500" b="1" dirty="0" smtClean="0">
                <a:solidFill>
                  <a:srgbClr val="6EBC29"/>
                </a:solidFill>
                <a:latin typeface="Arial" charset="0"/>
                <a:ea typeface="ＭＳ Ｐゴシック" charset="0"/>
                <a:cs typeface="Arial" charset="0"/>
                <a:sym typeface="Arial" charset="0"/>
              </a:rPr>
              <a:t>resources:</a:t>
            </a:r>
          </a:p>
          <a:p>
            <a:pPr>
              <a:lnSpc>
                <a:spcPts val="4700"/>
              </a:lnSpc>
              <a:spcAft>
                <a:spcPts val="1200"/>
              </a:spcAft>
            </a:pPr>
            <a:r>
              <a:rPr lang="en-US" sz="2400" b="1" u="sng" dirty="0" smtClean="0">
                <a:solidFill>
                  <a:schemeClr val="bg1"/>
                </a:solidFill>
                <a:latin typeface="Arial"/>
                <a:cs typeface="Arial"/>
                <a:hlinkClick r:id="rId4"/>
              </a:rPr>
              <a:t>www.masteryourcardUSA.org</a:t>
            </a:r>
            <a:endParaRPr lang="en-US" sz="2400" b="1" u="sng" dirty="0" smtClean="0">
              <a:solidFill>
                <a:schemeClr val="bg1"/>
              </a:solidFill>
              <a:latin typeface="Arial"/>
              <a:cs typeface="Arial"/>
            </a:endParaRPr>
          </a:p>
          <a:p>
            <a:pPr marL="192024">
              <a:lnSpc>
                <a:spcPts val="2200"/>
              </a:lnSpc>
              <a:spcAft>
                <a:spcPts val="1200"/>
              </a:spcAft>
            </a:pPr>
            <a:r>
              <a:rPr lang="en-US" sz="1700" dirty="0">
                <a:solidFill>
                  <a:schemeClr val="bg1"/>
                </a:solidFill>
                <a:latin typeface="Arial"/>
                <a:cs typeface="Arial"/>
              </a:rPr>
              <a:t>• Download this </a:t>
            </a:r>
            <a:r>
              <a:rPr lang="en-US" sz="1700" dirty="0" smtClean="0">
                <a:solidFill>
                  <a:schemeClr val="bg1"/>
                </a:solidFill>
                <a:latin typeface="Arial"/>
                <a:cs typeface="Arial"/>
              </a:rPr>
              <a:t>presentation.</a:t>
            </a:r>
            <a:endParaRPr lang="en-US" sz="1700" dirty="0">
              <a:solidFill>
                <a:schemeClr val="bg1"/>
              </a:solidFill>
              <a:latin typeface="Arial"/>
              <a:cs typeface="Arial"/>
            </a:endParaRPr>
          </a:p>
          <a:p>
            <a:pPr marL="192024">
              <a:lnSpc>
                <a:spcPts val="2200"/>
              </a:lnSpc>
              <a:spcAft>
                <a:spcPts val="1200"/>
              </a:spcAft>
            </a:pPr>
            <a:r>
              <a:rPr lang="en-US" sz="1700" dirty="0">
                <a:solidFill>
                  <a:schemeClr val="bg1"/>
                </a:solidFill>
                <a:latin typeface="Arial"/>
                <a:cs typeface="Arial"/>
              </a:rPr>
              <a:t>• Access fact sheets and helpful </a:t>
            </a:r>
            <a:r>
              <a:rPr lang="en-US" sz="1700" dirty="0" smtClean="0">
                <a:solidFill>
                  <a:schemeClr val="bg1"/>
                </a:solidFill>
                <a:latin typeface="Arial"/>
                <a:cs typeface="Arial"/>
              </a:rPr>
              <a:t>tips.</a:t>
            </a:r>
            <a:endParaRPr lang="en-US" sz="1700" dirty="0">
              <a:solidFill>
                <a:schemeClr val="bg1"/>
              </a:solidFill>
              <a:latin typeface="Arial"/>
              <a:cs typeface="Arial"/>
            </a:endParaRPr>
          </a:p>
          <a:p>
            <a:pPr marL="192024">
              <a:lnSpc>
                <a:spcPts val="2200"/>
              </a:lnSpc>
              <a:spcAft>
                <a:spcPts val="1200"/>
              </a:spcAft>
            </a:pPr>
            <a:r>
              <a:rPr lang="en-US" sz="1700" dirty="0">
                <a:solidFill>
                  <a:schemeClr val="bg1"/>
                </a:solidFill>
                <a:latin typeface="Arial"/>
                <a:cs typeface="Arial"/>
              </a:rPr>
              <a:t>• Contact a </a:t>
            </a:r>
            <a:r>
              <a:rPr lang="en-US" sz="1700" i="1" dirty="0">
                <a:solidFill>
                  <a:schemeClr val="bg1"/>
                </a:solidFill>
                <a:latin typeface="Arial"/>
                <a:cs typeface="Arial"/>
              </a:rPr>
              <a:t>Master Your Card</a:t>
            </a:r>
            <a:r>
              <a:rPr lang="en-US" sz="1700" dirty="0">
                <a:solidFill>
                  <a:schemeClr val="bg1"/>
                </a:solidFill>
                <a:latin typeface="Arial"/>
                <a:cs typeface="Arial"/>
              </a:rPr>
              <a:t> </a:t>
            </a:r>
            <a:r>
              <a:rPr lang="en-US" sz="1700" dirty="0" smtClean="0">
                <a:solidFill>
                  <a:schemeClr val="bg1"/>
                </a:solidFill>
                <a:latin typeface="Arial"/>
                <a:cs typeface="Arial"/>
              </a:rPr>
              <a:t>representative.</a:t>
            </a:r>
            <a:endParaRPr lang="en-US" sz="1700" b="1" u="sng" dirty="0">
              <a:solidFill>
                <a:schemeClr val="bg1"/>
              </a:solidFill>
              <a:latin typeface="Arial"/>
              <a:cs typeface="Arial"/>
            </a:endParaRPr>
          </a:p>
        </p:txBody>
      </p:sp>
    </p:spTree>
    <p:extLst>
      <p:ext uri="{BB962C8B-B14F-4D97-AF65-F5344CB8AC3E}">
        <p14:creationId xmlns:p14="http://schemas.microsoft.com/office/powerpoint/2010/main" val="85205005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p:cNvSpPr>
          <p:nvPr/>
        </p:nvSpPr>
        <p:spPr bwMode="auto">
          <a:xfrm>
            <a:off x="457200" y="457200"/>
            <a:ext cx="843528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l">
              <a:lnSpc>
                <a:spcPts val="5000"/>
              </a:lnSpc>
            </a:pPr>
            <a:r>
              <a:rPr lang="en-US" sz="9000" b="1" dirty="0" smtClean="0">
                <a:solidFill>
                  <a:srgbClr val="6EBC29"/>
                </a:solidFill>
                <a:latin typeface="Arial" charset="0"/>
                <a:ea typeface="ＭＳ Ｐゴシック" charset="0"/>
                <a:cs typeface="Arial" charset="0"/>
                <a:sym typeface="Arial" charset="0"/>
              </a:rPr>
              <a:t>Thank you</a:t>
            </a:r>
            <a:endParaRPr lang="en-US" sz="9000" b="1" dirty="0">
              <a:solidFill>
                <a:srgbClr val="6EBC29"/>
              </a:solidFill>
              <a:latin typeface="Arial" charset="0"/>
              <a:ea typeface="ＭＳ Ｐゴシック" charset="0"/>
              <a:cs typeface="Arial" charset="0"/>
              <a:sym typeface="Arial"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48822993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p:cNvSpPr>
          <p:nvPr/>
        </p:nvSpPr>
        <p:spPr bwMode="auto">
          <a:xfrm>
            <a:off x="580646"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0" marR="0" lvl="0" indent="0" algn="ctr" defTabSz="914400" eaLnBrk="1" fontAlgn="auto" latinLnBrk="0" hangingPunct="1">
              <a:lnSpc>
                <a:spcPts val="2700"/>
              </a:lnSpc>
              <a:spcBef>
                <a:spcPts val="0"/>
              </a:spcBef>
              <a:spcAft>
                <a:spcPts val="0"/>
              </a:spcAft>
              <a:buClrTx/>
              <a:buSzTx/>
              <a:buFontTx/>
              <a:buNone/>
              <a:tabLst/>
              <a:defRPr/>
            </a:pPr>
            <a:r>
              <a:rPr kumimoji="0" lang="en-US" sz="2000" b="1" i="1"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Master Your Card</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is a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community empowerment program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from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MasterCard</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that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helps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consumers</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small businesses and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governments learn how to get more from their money by using prepaid, debit and credit cards to access a financially empowering electronic payment network. </a:t>
            </a:r>
          </a:p>
        </p:txBody>
      </p:sp>
      <p:cxnSp>
        <p:nvCxnSpPr>
          <p:cNvPr id="12" name="Straight Connector 11"/>
          <p:cNvCxnSpPr/>
          <p:nvPr/>
        </p:nvCxnSpPr>
        <p:spPr>
          <a:xfrm>
            <a:off x="360169" y="2928481"/>
            <a:ext cx="8444990" cy="0"/>
          </a:xfrm>
          <a:prstGeom prst="line">
            <a:avLst/>
          </a:prstGeom>
          <a:noFill/>
          <a:ln w="25400" cap="rnd" cmpd="sng" algn="ctr">
            <a:solidFill>
              <a:srgbClr val="6EBC29"/>
            </a:solidFill>
            <a:prstDash val="sysDot"/>
          </a:ln>
          <a:effectLst/>
        </p:spPr>
      </p:cxnSp>
      <p:pic>
        <p:nvPicPr>
          <p:cNvPr id="13" name="Picture 12"/>
          <p:cNvPicPr>
            <a:picLocks noChangeAspect="1"/>
          </p:cNvPicPr>
          <p:nvPr/>
        </p:nvPicPr>
        <p:blipFill>
          <a:blip r:embed="rId3"/>
          <a:stretch>
            <a:fillRect/>
          </a:stretch>
        </p:blipFill>
        <p:spPr>
          <a:xfrm>
            <a:off x="1375914" y="1105281"/>
            <a:ext cx="6413500" cy="14986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91232693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50235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p:cNvSpPr>
          <p:nvPr/>
        </p:nvSpPr>
        <p:spPr bwMode="auto">
          <a:xfrm>
            <a:off x="457198" y="177800"/>
            <a:ext cx="3883773" cy="5773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4800"/>
              </a:lnSpc>
            </a:pPr>
            <a:r>
              <a:rPr lang="en-US" sz="5000" b="1" dirty="0">
                <a:solidFill>
                  <a:srgbClr val="F9A225"/>
                </a:solidFill>
                <a:latin typeface="Arial" charset="0"/>
                <a:ea typeface="ＭＳ Ｐゴシック" charset="0"/>
                <a:cs typeface="Arial" charset="0"/>
                <a:sym typeface="Arial" charset="0"/>
              </a:rPr>
              <a:t>What we’ll </a:t>
            </a:r>
            <a:r>
              <a:rPr lang="en-US" sz="5000" b="1" dirty="0" smtClean="0">
                <a:solidFill>
                  <a:srgbClr val="F9A225"/>
                </a:solidFill>
                <a:latin typeface="Arial" charset="0"/>
                <a:ea typeface="ＭＳ Ｐゴシック" charset="0"/>
                <a:cs typeface="Arial" charset="0"/>
                <a:sym typeface="Arial" charset="0"/>
              </a:rPr>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cover </a:t>
            </a:r>
            <a:r>
              <a:rPr lang="en-US" sz="5000" b="1" dirty="0">
                <a:solidFill>
                  <a:srgbClr val="F9A225"/>
                </a:solidFill>
                <a:latin typeface="Arial" charset="0"/>
                <a:ea typeface="ＭＳ Ｐゴシック" charset="0"/>
                <a:cs typeface="Arial" charset="0"/>
                <a:sym typeface="Arial" charset="0"/>
              </a:rPr>
              <a:t>today</a:t>
            </a:r>
          </a:p>
        </p:txBody>
      </p:sp>
      <p:grpSp>
        <p:nvGrpSpPr>
          <p:cNvPr id="2" name="Group 1"/>
          <p:cNvGrpSpPr/>
          <p:nvPr/>
        </p:nvGrpSpPr>
        <p:grpSpPr>
          <a:xfrm>
            <a:off x="4487878" y="1821203"/>
            <a:ext cx="4113498" cy="1871257"/>
            <a:chOff x="4672704" y="1373706"/>
            <a:chExt cx="4113498" cy="1871257"/>
          </a:xfrm>
        </p:grpSpPr>
        <p:sp>
          <p:nvSpPr>
            <p:cNvPr id="12" name="Rectangle 11"/>
            <p:cNvSpPr/>
            <p:nvPr/>
          </p:nvSpPr>
          <p:spPr>
            <a:xfrm>
              <a:off x="4691662" y="1373706"/>
              <a:ext cx="4094540" cy="1692771"/>
            </a:xfrm>
            <a:prstGeom prst="rect">
              <a:avLst/>
            </a:prstGeom>
          </p:spPr>
          <p:txBody>
            <a:bodyPr wrap="square" lIns="0" tIns="0" rIns="0" bIns="0">
              <a:spAutoFit/>
            </a:bodyPr>
            <a:lstStyle/>
            <a:p>
              <a:pPr marL="93726">
                <a:lnSpc>
                  <a:spcPts val="2200"/>
                </a:lnSpc>
              </a:pPr>
              <a:endParaRPr lang="en-US" sz="1700" dirty="0">
                <a:solidFill>
                  <a:srgbClr val="FFFFFF"/>
                </a:solidFill>
                <a:latin typeface="Arial"/>
                <a:cs typeface="Arial"/>
              </a:endParaRPr>
            </a:p>
            <a:p>
              <a:pPr marL="93726">
                <a:lnSpc>
                  <a:spcPts val="2200"/>
                </a:lnSpc>
              </a:pPr>
              <a:endParaRPr lang="en-US" sz="1700" dirty="0">
                <a:solidFill>
                  <a:srgbClr val="FFFFFF"/>
                </a:solidFill>
                <a:latin typeface="Arial"/>
                <a:cs typeface="Arial"/>
              </a:endParaRPr>
            </a:p>
            <a:p>
              <a:pPr marL="93726">
                <a:lnSpc>
                  <a:spcPts val="2200"/>
                </a:lnSpc>
              </a:pPr>
              <a:r>
                <a:rPr lang="en-US" sz="1700" dirty="0" smtClean="0">
                  <a:solidFill>
                    <a:srgbClr val="FFFFFF"/>
                  </a:solidFill>
                  <a:latin typeface="Arial"/>
                  <a:cs typeface="Arial"/>
                </a:rPr>
                <a:t>Steps for a successful </a:t>
              </a:r>
              <a:r>
                <a:rPr lang="en-US" sz="1700" smtClean="0">
                  <a:solidFill>
                    <a:srgbClr val="FFFFFF"/>
                  </a:solidFill>
                  <a:latin typeface="Arial"/>
                  <a:cs typeface="Arial"/>
                </a:rPr>
                <a:t>processor relationship</a:t>
              </a:r>
              <a:endParaRPr lang="en-US" sz="1700" dirty="0" smtClean="0">
                <a:solidFill>
                  <a:srgbClr val="FFFFFF"/>
                </a:solidFill>
                <a:latin typeface="Arial"/>
                <a:ea typeface="ＭＳ Ｐゴシック" charset="0"/>
                <a:cs typeface="Arial"/>
                <a:sym typeface="Arial" charset="0"/>
              </a:endParaRPr>
            </a:p>
            <a:p>
              <a:pPr marL="93726">
                <a:lnSpc>
                  <a:spcPts val="2200"/>
                </a:lnSpc>
              </a:pPr>
              <a:endParaRPr lang="en-US" sz="1700" dirty="0" smtClean="0">
                <a:solidFill>
                  <a:srgbClr val="FFFFFF"/>
                </a:solidFill>
                <a:latin typeface="Arial"/>
                <a:cs typeface="Arial"/>
              </a:endParaRPr>
            </a:p>
            <a:p>
              <a:pPr marL="93726">
                <a:lnSpc>
                  <a:spcPts val="2200"/>
                </a:lnSpc>
              </a:pPr>
              <a:r>
                <a:rPr lang="en-US" sz="1700" dirty="0" smtClean="0">
                  <a:solidFill>
                    <a:srgbClr val="FFFFFF"/>
                  </a:solidFill>
                  <a:latin typeface="Arial"/>
                  <a:cs typeface="Arial"/>
                </a:rPr>
                <a:t>Negotiating the best deal </a:t>
              </a:r>
              <a:endParaRPr lang="en-US" sz="1700" dirty="0">
                <a:solidFill>
                  <a:srgbClr val="FFFFFF"/>
                </a:solidFill>
                <a:latin typeface="Arial"/>
                <a:ea typeface="ＭＳ Ｐゴシック" charset="0"/>
                <a:cs typeface="Arial"/>
                <a:sym typeface="Arial" charset="0"/>
              </a:endParaRPr>
            </a:p>
          </p:txBody>
        </p:sp>
        <p:cxnSp>
          <p:nvCxnSpPr>
            <p:cNvPr id="18" name="Straight Connector 17"/>
            <p:cNvCxnSpPr/>
            <p:nvPr/>
          </p:nvCxnSpPr>
          <p:spPr>
            <a:xfrm>
              <a:off x="4672704" y="2548342"/>
              <a:ext cx="4113498"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672704" y="3244963"/>
              <a:ext cx="4113498"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04785941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bwMode="auto">
          <a:xfrm>
            <a:off x="360169" y="1772252"/>
            <a:ext cx="8444989" cy="976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gn="ctr">
              <a:lnSpc>
                <a:spcPts val="4800"/>
              </a:lnSpc>
            </a:pPr>
            <a:r>
              <a:rPr lang="en-US" sz="5000" b="1" dirty="0" smtClean="0">
                <a:solidFill>
                  <a:srgbClr val="F9A225"/>
                </a:solidFill>
                <a:latin typeface="Arial" charset="0"/>
                <a:ea typeface="ＭＳ Ｐゴシック" charset="0"/>
                <a:cs typeface="Arial" charset="0"/>
                <a:sym typeface="Arial" charset="0"/>
              </a:rPr>
              <a:t>What’s next?</a:t>
            </a:r>
            <a:endParaRPr lang="en-US" sz="5000" b="1" dirty="0">
              <a:solidFill>
                <a:srgbClr val="F9A225"/>
              </a:solidFill>
              <a:latin typeface="Arial" charset="0"/>
              <a:ea typeface="ＭＳ Ｐゴシック" charset="0"/>
              <a:cs typeface="Arial" charset="0"/>
              <a:sym typeface="Arial" charset="0"/>
            </a:endParaRPr>
          </a:p>
        </p:txBody>
      </p:sp>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360169" y="3108960"/>
            <a:ext cx="8444989" cy="1193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gn="ctr">
              <a:lnSpc>
                <a:spcPts val="2700"/>
              </a:lnSpc>
            </a:pPr>
            <a:r>
              <a:rPr lang="en-US" sz="2000" b="1" dirty="0">
                <a:solidFill>
                  <a:schemeClr val="bg1"/>
                </a:solidFill>
                <a:latin typeface="Arial" charset="0"/>
                <a:ea typeface="ＭＳ Ｐゴシック" charset="0"/>
                <a:cs typeface="Arial" charset="0"/>
                <a:sym typeface="Arial" charset="0"/>
              </a:rPr>
              <a:t>Now that you’ve decided to accept cards, the next</a:t>
            </a:r>
            <a:r>
              <a:rPr lang="en-US" sz="2000" b="1" dirty="0" smtClean="0">
                <a:solidFill>
                  <a:schemeClr val="bg1"/>
                </a:solidFill>
                <a:latin typeface="Arial" charset="0"/>
                <a:ea typeface="ＭＳ Ｐゴシック" charset="0"/>
                <a:cs typeface="Arial" charset="0"/>
                <a:sym typeface="Arial" charset="0"/>
              </a:rPr>
              <a:t>—</a:t>
            </a:r>
            <a:br>
              <a:rPr lang="en-US" sz="2000" b="1" dirty="0" smtClean="0">
                <a:solidFill>
                  <a:schemeClr val="bg1"/>
                </a:solidFill>
                <a:latin typeface="Arial" charset="0"/>
                <a:ea typeface="ＭＳ Ｐゴシック" charset="0"/>
                <a:cs typeface="Arial" charset="0"/>
                <a:sym typeface="Arial" charset="0"/>
              </a:rPr>
            </a:br>
            <a:r>
              <a:rPr lang="en-US" sz="2000" b="1" dirty="0" smtClean="0">
                <a:solidFill>
                  <a:schemeClr val="bg1"/>
                </a:solidFill>
                <a:latin typeface="Arial" charset="0"/>
                <a:ea typeface="ＭＳ Ｐゴシック" charset="0"/>
                <a:cs typeface="Arial" charset="0"/>
                <a:sym typeface="Arial" charset="0"/>
              </a:rPr>
              <a:t>and maybe most </a:t>
            </a:r>
            <a:r>
              <a:rPr lang="en-US" sz="2000" b="1" dirty="0">
                <a:solidFill>
                  <a:schemeClr val="bg1"/>
                </a:solidFill>
                <a:latin typeface="Arial" charset="0"/>
                <a:ea typeface="ＭＳ Ｐゴシック" charset="0"/>
                <a:cs typeface="Arial" charset="0"/>
                <a:sym typeface="Arial" charset="0"/>
              </a:rPr>
              <a:t>important step—is knowing how to find the right card processor and get the best </a:t>
            </a:r>
            <a:r>
              <a:rPr lang="en-US" sz="2000" b="1" dirty="0" smtClean="0">
                <a:solidFill>
                  <a:schemeClr val="bg1"/>
                </a:solidFill>
                <a:latin typeface="Arial" charset="0"/>
                <a:ea typeface="ＭＳ Ｐゴシック" charset="0"/>
                <a:cs typeface="Arial" charset="0"/>
                <a:sym typeface="Arial" charset="0"/>
              </a:rPr>
              <a:t>rates. This </a:t>
            </a:r>
            <a:r>
              <a:rPr lang="en-US" sz="2000" b="1" dirty="0">
                <a:solidFill>
                  <a:schemeClr val="bg1"/>
                </a:solidFill>
                <a:latin typeface="Arial" charset="0"/>
                <a:ea typeface="ＭＳ Ｐゴシック" charset="0"/>
                <a:cs typeface="Arial" charset="0"/>
                <a:sym typeface="Arial" charset="0"/>
              </a:rPr>
              <a:t>is key to getting the </a:t>
            </a:r>
            <a:r>
              <a:rPr lang="en-US" sz="2000" b="1" dirty="0" smtClean="0">
                <a:solidFill>
                  <a:schemeClr val="bg1"/>
                </a:solidFill>
                <a:latin typeface="Arial" charset="0"/>
                <a:ea typeface="ＭＳ Ｐゴシック" charset="0"/>
                <a:cs typeface="Arial" charset="0"/>
                <a:sym typeface="Arial" charset="0"/>
              </a:rPr>
              <a:t/>
            </a:r>
            <a:br>
              <a:rPr lang="en-US" sz="2000" b="1" dirty="0" smtClean="0">
                <a:solidFill>
                  <a:schemeClr val="bg1"/>
                </a:solidFill>
                <a:latin typeface="Arial" charset="0"/>
                <a:ea typeface="ＭＳ Ｐゴシック" charset="0"/>
                <a:cs typeface="Arial" charset="0"/>
                <a:sym typeface="Arial" charset="0"/>
              </a:rPr>
            </a:br>
            <a:r>
              <a:rPr lang="en-US" sz="2000" b="1" dirty="0" smtClean="0">
                <a:solidFill>
                  <a:schemeClr val="bg1"/>
                </a:solidFill>
                <a:latin typeface="Arial" charset="0"/>
                <a:ea typeface="ＭＳ Ｐゴシック" charset="0"/>
                <a:cs typeface="Arial" charset="0"/>
                <a:sym typeface="Arial" charset="0"/>
              </a:rPr>
              <a:t>most </a:t>
            </a:r>
            <a:r>
              <a:rPr lang="en-US" sz="2000" b="1" dirty="0">
                <a:solidFill>
                  <a:schemeClr val="bg1"/>
                </a:solidFill>
                <a:latin typeface="Arial" charset="0"/>
                <a:ea typeface="ＭＳ Ｐゴシック" charset="0"/>
                <a:cs typeface="Arial" charset="0"/>
                <a:sym typeface="Arial" charset="0"/>
              </a:rPr>
              <a:t>out </a:t>
            </a:r>
            <a:r>
              <a:rPr lang="en-US" sz="2000" b="1" dirty="0" smtClean="0">
                <a:solidFill>
                  <a:schemeClr val="bg1"/>
                </a:solidFill>
                <a:latin typeface="Arial" charset="0"/>
                <a:ea typeface="ＭＳ Ｐゴシック" charset="0"/>
                <a:cs typeface="Arial" charset="0"/>
                <a:sym typeface="Arial" charset="0"/>
              </a:rPr>
              <a:t>of </a:t>
            </a:r>
            <a:r>
              <a:rPr lang="en-US" sz="2000" b="1" dirty="0">
                <a:solidFill>
                  <a:schemeClr val="bg1"/>
                </a:solidFill>
                <a:latin typeface="Arial" charset="0"/>
                <a:ea typeface="ＭＳ Ｐゴシック" charset="0"/>
                <a:cs typeface="Arial" charset="0"/>
                <a:sym typeface="Arial" charset="0"/>
              </a:rPr>
              <a:t>accepting cards!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01150031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7800"/>
            <a:ext cx="9144000" cy="6489700"/>
          </a:xfrm>
          <a:prstGeom prst="rect">
            <a:avLst/>
          </a:prstGeom>
        </p:spPr>
      </p:pic>
      <p:sp>
        <p:nvSpPr>
          <p:cNvPr id="6" name="Rectangle 3"/>
          <p:cNvSpPr>
            <a:spLocks/>
          </p:cNvSpPr>
          <p:nvPr/>
        </p:nvSpPr>
        <p:spPr bwMode="auto">
          <a:xfrm>
            <a:off x="457199" y="177800"/>
            <a:ext cx="4528283"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6400"/>
              </a:lnSpc>
            </a:pPr>
            <a:r>
              <a:rPr lang="en-US" sz="6500" b="1" dirty="0">
                <a:solidFill>
                  <a:srgbClr val="F8A432"/>
                </a:solidFill>
                <a:latin typeface="Arial" charset="0"/>
                <a:ea typeface="ＭＳ Ｐゴシック" charset="0"/>
                <a:cs typeface="Arial" charset="0"/>
                <a:sym typeface="Arial" charset="0"/>
              </a:rPr>
              <a:t>Know your business</a:t>
            </a:r>
          </a:p>
        </p:txBody>
      </p:sp>
    </p:spTree>
    <p:extLst>
      <p:ext uri="{BB962C8B-B14F-4D97-AF65-F5344CB8AC3E}">
        <p14:creationId xmlns:p14="http://schemas.microsoft.com/office/powerpoint/2010/main" val="170961352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bwMode="auto">
          <a:xfrm>
            <a:off x="360171" y="758184"/>
            <a:ext cx="8444989" cy="2056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gn="ctr">
              <a:lnSpc>
                <a:spcPts val="4800"/>
              </a:lnSpc>
            </a:pPr>
            <a:r>
              <a:rPr lang="en-US" sz="5000" b="1" dirty="0">
                <a:solidFill>
                  <a:srgbClr val="F9A225"/>
                </a:solidFill>
                <a:latin typeface="Arial" charset="0"/>
                <a:ea typeface="ＭＳ Ｐゴシック" charset="0"/>
                <a:cs typeface="Arial" charset="0"/>
                <a:sym typeface="Arial" charset="0"/>
              </a:rPr>
              <a:t>Before you talk to processors, be sure </a:t>
            </a:r>
            <a:r>
              <a:rPr lang="en-US" sz="5000" b="1" dirty="0" smtClean="0">
                <a:solidFill>
                  <a:srgbClr val="F9A225"/>
                </a:solidFill>
                <a:latin typeface="Arial" charset="0"/>
                <a:ea typeface="ＭＳ Ｐゴシック" charset="0"/>
                <a:cs typeface="Arial" charset="0"/>
                <a:sym typeface="Arial" charset="0"/>
              </a:rPr>
              <a:t>to</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have this </a:t>
            </a:r>
            <a:r>
              <a:rPr lang="en-US" sz="5000" b="1" dirty="0">
                <a:solidFill>
                  <a:srgbClr val="F9A225"/>
                </a:solidFill>
                <a:latin typeface="Arial" charset="0"/>
                <a:ea typeface="ＭＳ Ｐゴシック" charset="0"/>
                <a:cs typeface="Arial" charset="0"/>
                <a:sym typeface="Arial" charset="0"/>
              </a:rPr>
              <a:t>information: </a:t>
            </a:r>
          </a:p>
        </p:txBody>
      </p:sp>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580646"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gn="ctr">
              <a:lnSpc>
                <a:spcPts val="2700"/>
              </a:lnSpc>
            </a:pPr>
            <a:r>
              <a:rPr lang="en-US" sz="2000" b="1" dirty="0" smtClean="0">
                <a:solidFill>
                  <a:schemeClr val="bg1"/>
                </a:solidFill>
                <a:latin typeface="Arial" charset="0"/>
                <a:ea typeface="ＭＳ Ｐゴシック" charset="0"/>
                <a:cs typeface="Arial" charset="0"/>
                <a:sym typeface="Arial" charset="0"/>
              </a:rPr>
              <a:t>1. What </a:t>
            </a:r>
            <a:r>
              <a:rPr lang="en-US" sz="2000" b="1" dirty="0">
                <a:solidFill>
                  <a:schemeClr val="bg1"/>
                </a:solidFill>
                <a:latin typeface="Arial" charset="0"/>
                <a:ea typeface="ＭＳ Ｐゴシック" charset="0"/>
                <a:cs typeface="Arial" charset="0"/>
                <a:sym typeface="Arial" charset="0"/>
              </a:rPr>
              <a:t>do you sell, to whom and </a:t>
            </a:r>
            <a:r>
              <a:rPr lang="en-US" sz="2000" b="1" dirty="0" smtClean="0">
                <a:solidFill>
                  <a:schemeClr val="bg1"/>
                </a:solidFill>
                <a:latin typeface="Arial" charset="0"/>
                <a:ea typeface="ＭＳ Ｐゴシック" charset="0"/>
                <a:cs typeface="Arial" charset="0"/>
                <a:sym typeface="Arial" charset="0"/>
              </a:rPr>
              <a:t>how.</a:t>
            </a:r>
            <a:endParaRPr lang="en-US" sz="2000" b="1" dirty="0">
              <a:solidFill>
                <a:schemeClr val="bg1"/>
              </a:solidFill>
              <a:latin typeface="Arial" charset="0"/>
              <a:ea typeface="ＭＳ Ｐゴシック" charset="0"/>
              <a:cs typeface="Arial" charset="0"/>
              <a:sym typeface="Arial" charset="0"/>
            </a:endParaRPr>
          </a:p>
          <a:p>
            <a:pPr algn="ctr">
              <a:lnSpc>
                <a:spcPts val="2700"/>
              </a:lnSpc>
            </a:pPr>
            <a:r>
              <a:rPr lang="en-US" sz="2000" b="1" dirty="0" smtClean="0">
                <a:solidFill>
                  <a:schemeClr val="bg1"/>
                </a:solidFill>
                <a:latin typeface="Arial" charset="0"/>
                <a:ea typeface="ＭＳ Ｐゴシック" charset="0"/>
                <a:cs typeface="Arial" charset="0"/>
                <a:sym typeface="Arial" charset="0"/>
              </a:rPr>
              <a:t>2. Average </a:t>
            </a:r>
            <a:r>
              <a:rPr lang="en-US" sz="2000" b="1" dirty="0">
                <a:solidFill>
                  <a:schemeClr val="bg1"/>
                </a:solidFill>
                <a:latin typeface="Arial" charset="0"/>
                <a:ea typeface="ＭＳ Ｐゴシック" charset="0"/>
                <a:cs typeface="Arial" charset="0"/>
                <a:sym typeface="Arial" charset="0"/>
              </a:rPr>
              <a:t>transaction </a:t>
            </a:r>
            <a:r>
              <a:rPr lang="en-US" sz="2000" b="1" dirty="0" smtClean="0">
                <a:solidFill>
                  <a:schemeClr val="bg1"/>
                </a:solidFill>
                <a:latin typeface="Arial" charset="0"/>
                <a:ea typeface="ＭＳ Ｐゴシック" charset="0"/>
                <a:cs typeface="Arial" charset="0"/>
                <a:sym typeface="Arial" charset="0"/>
              </a:rPr>
              <a:t>size.</a:t>
            </a:r>
            <a:endParaRPr lang="en-US" sz="2000" b="1" dirty="0">
              <a:solidFill>
                <a:schemeClr val="bg1"/>
              </a:solidFill>
              <a:latin typeface="Arial" charset="0"/>
              <a:ea typeface="ＭＳ Ｐゴシック" charset="0"/>
              <a:cs typeface="Arial" charset="0"/>
              <a:sym typeface="Arial" charset="0"/>
            </a:endParaRPr>
          </a:p>
          <a:p>
            <a:pPr algn="ctr">
              <a:lnSpc>
                <a:spcPts val="2700"/>
              </a:lnSpc>
            </a:pPr>
            <a:r>
              <a:rPr lang="en-US" sz="2000" b="1" dirty="0" smtClean="0">
                <a:solidFill>
                  <a:schemeClr val="bg1"/>
                </a:solidFill>
                <a:latin typeface="Arial" charset="0"/>
                <a:ea typeface="ＭＳ Ｐゴシック" charset="0"/>
                <a:cs typeface="Arial" charset="0"/>
                <a:sym typeface="Arial" charset="0"/>
              </a:rPr>
              <a:t>3. Monthly volume.</a:t>
            </a:r>
            <a:endParaRPr lang="en-US" sz="2000" b="1" dirty="0">
              <a:solidFill>
                <a:schemeClr val="bg1"/>
              </a:solidFill>
              <a:latin typeface="Arial" charset="0"/>
              <a:ea typeface="ＭＳ Ｐゴシック" charset="0"/>
              <a:cs typeface="Arial" charset="0"/>
              <a:sym typeface="Arial" charset="0"/>
            </a:endParaRPr>
          </a:p>
          <a:p>
            <a:pPr algn="ctr">
              <a:lnSpc>
                <a:spcPts val="2700"/>
              </a:lnSpc>
            </a:pPr>
            <a:r>
              <a:rPr lang="en-US" sz="2000" b="1" dirty="0" smtClean="0">
                <a:solidFill>
                  <a:schemeClr val="bg1"/>
                </a:solidFill>
                <a:latin typeface="Arial" charset="0"/>
                <a:ea typeface="ＭＳ Ｐゴシック" charset="0"/>
                <a:cs typeface="Arial" charset="0"/>
                <a:sym typeface="Arial" charset="0"/>
              </a:rPr>
              <a:t>4. Business </a:t>
            </a:r>
            <a:r>
              <a:rPr lang="en-US" sz="2000" b="1" dirty="0">
                <a:solidFill>
                  <a:schemeClr val="bg1"/>
                </a:solidFill>
                <a:latin typeface="Arial" charset="0"/>
                <a:ea typeface="ＭＳ Ｐゴシック" charset="0"/>
                <a:cs typeface="Arial" charset="0"/>
                <a:sym typeface="Arial" charset="0"/>
              </a:rPr>
              <a:t>history, process and model.</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1329051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p:cNvSpPr>
          <p:nvPr/>
        </p:nvSpPr>
        <p:spPr bwMode="auto">
          <a:xfrm>
            <a:off x="0" y="758184"/>
            <a:ext cx="9143999" cy="20565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gn="ctr">
              <a:lnSpc>
                <a:spcPts val="4800"/>
              </a:lnSpc>
            </a:pPr>
            <a:r>
              <a:rPr lang="en-US" sz="5000" b="1" dirty="0" smtClean="0">
                <a:solidFill>
                  <a:srgbClr val="F9A225"/>
                </a:solidFill>
                <a:latin typeface="Arial" charset="0"/>
                <a:ea typeface="ＭＳ Ｐゴシック" charset="0"/>
                <a:cs typeface="Arial" charset="0"/>
                <a:sym typeface="Arial" charset="0"/>
              </a:rPr>
              <a:t>Five steps to a successful </a:t>
            </a:r>
            <a:r>
              <a:rPr lang="en-US" sz="5000" b="1" dirty="0">
                <a:solidFill>
                  <a:srgbClr val="F9A225"/>
                </a:solidFill>
                <a:latin typeface="Arial" charset="0"/>
                <a:ea typeface="ＭＳ Ｐゴシック" charset="0"/>
                <a:cs typeface="Arial" charset="0"/>
                <a:sym typeface="Arial" charset="0"/>
              </a:rPr>
              <a:t>processor relationship </a:t>
            </a:r>
          </a:p>
        </p:txBody>
      </p:sp>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580646"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gn="ctr">
              <a:lnSpc>
                <a:spcPts val="2700"/>
              </a:lnSpc>
            </a:pPr>
            <a:r>
              <a:rPr lang="en-US" sz="2000" b="1" dirty="0">
                <a:solidFill>
                  <a:schemeClr val="bg1"/>
                </a:solidFill>
                <a:latin typeface="Arial" charset="0"/>
                <a:ea typeface="ＭＳ Ｐゴシック" charset="0"/>
                <a:cs typeface="Arial" charset="0"/>
                <a:sym typeface="Arial" charset="0"/>
              </a:rPr>
              <a:t>Knowing </a:t>
            </a:r>
            <a:r>
              <a:rPr lang="en-US" sz="2000" b="1" dirty="0" smtClean="0">
                <a:solidFill>
                  <a:schemeClr val="bg1"/>
                </a:solidFill>
                <a:latin typeface="Arial" charset="0"/>
                <a:ea typeface="ＭＳ Ｐゴシック" charset="0"/>
                <a:cs typeface="Arial" charset="0"/>
                <a:sym typeface="Arial" charset="0"/>
              </a:rPr>
              <a:t>five </a:t>
            </a:r>
            <a:r>
              <a:rPr lang="en-US" sz="2000" b="1" dirty="0">
                <a:solidFill>
                  <a:schemeClr val="bg1"/>
                </a:solidFill>
                <a:latin typeface="Arial" charset="0"/>
                <a:ea typeface="ＭＳ Ｐゴシック" charset="0"/>
                <a:cs typeface="Arial" charset="0"/>
                <a:sym typeface="Arial" charset="0"/>
              </a:rPr>
              <a:t>important sets of questions to ask before signing </a:t>
            </a:r>
            <a:r>
              <a:rPr lang="en-US" sz="2000" b="1" dirty="0" smtClean="0">
                <a:solidFill>
                  <a:schemeClr val="bg1"/>
                </a:solidFill>
                <a:latin typeface="Arial" charset="0"/>
                <a:ea typeface="ＭＳ Ｐゴシック" charset="0"/>
                <a:cs typeface="Arial" charset="0"/>
                <a:sym typeface="Arial" charset="0"/>
              </a:rPr>
              <a:t/>
            </a:r>
            <a:br>
              <a:rPr lang="en-US" sz="2000" b="1" dirty="0" smtClean="0">
                <a:solidFill>
                  <a:schemeClr val="bg1"/>
                </a:solidFill>
                <a:latin typeface="Arial" charset="0"/>
                <a:ea typeface="ＭＳ Ｐゴシック" charset="0"/>
                <a:cs typeface="Arial" charset="0"/>
                <a:sym typeface="Arial" charset="0"/>
              </a:rPr>
            </a:br>
            <a:r>
              <a:rPr lang="en-US" sz="2000" b="1" dirty="0" smtClean="0">
                <a:solidFill>
                  <a:schemeClr val="bg1"/>
                </a:solidFill>
                <a:latin typeface="Arial" charset="0"/>
                <a:ea typeface="ＭＳ Ｐゴシック" charset="0"/>
                <a:cs typeface="Arial" charset="0"/>
                <a:sym typeface="Arial" charset="0"/>
              </a:rPr>
              <a:t>a </a:t>
            </a:r>
            <a:r>
              <a:rPr lang="en-US" sz="2000" b="1" dirty="0">
                <a:solidFill>
                  <a:schemeClr val="bg1"/>
                </a:solidFill>
                <a:latin typeface="Arial" charset="0"/>
                <a:ea typeface="ＭＳ Ｐゴシック" charset="0"/>
                <a:cs typeface="Arial" charset="0"/>
                <a:sym typeface="Arial" charset="0"/>
              </a:rPr>
              <a:t>contract will get you the best deal that fits your business.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33353333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457200" y="3108960"/>
            <a:ext cx="8025473" cy="229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a:lnSpc>
                <a:spcPts val="2200"/>
              </a:lnSpc>
              <a:defRPr/>
            </a:pPr>
            <a:r>
              <a:rPr lang="en-US" sz="1700" b="1" dirty="0">
                <a:solidFill>
                  <a:srgbClr val="FFFFFF"/>
                </a:solidFill>
                <a:latin typeface="Arial" charset="0"/>
                <a:cs typeface="Arial" charset="0"/>
              </a:rPr>
              <a:t>Understand the partner and who to contact with </a:t>
            </a:r>
            <a:r>
              <a:rPr lang="en-US" sz="1700" b="1" dirty="0" smtClean="0">
                <a:solidFill>
                  <a:srgbClr val="FFFFFF"/>
                </a:solidFill>
                <a:latin typeface="Arial" charset="0"/>
                <a:cs typeface="Arial" charset="0"/>
              </a:rPr>
              <a:t>issues:</a:t>
            </a:r>
          </a:p>
          <a:p>
            <a:pPr>
              <a:lnSpc>
                <a:spcPts val="2200"/>
              </a:lnSpc>
              <a:defRPr/>
            </a:pP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Who are they</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Do they outsource their processing</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is their reputation</a:t>
            </a:r>
            <a:r>
              <a:rPr lang="en-US" sz="1700" dirty="0" smtClean="0">
                <a:solidFill>
                  <a:srgbClr val="FFFFFF"/>
                </a:solidFill>
                <a:latin typeface="Arial" charset="0"/>
                <a:cs typeface="Arial" charset="0"/>
              </a:rPr>
              <a:t>?</a:t>
            </a: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Who will be your contact person?</a:t>
            </a:r>
          </a:p>
        </p:txBody>
      </p:sp>
      <p:cxnSp>
        <p:nvCxnSpPr>
          <p:cNvPr id="10" name="Straight Connector 9"/>
          <p:cNvCxnSpPr/>
          <p:nvPr/>
        </p:nvCxnSpPr>
        <p:spPr>
          <a:xfrm>
            <a:off x="360169" y="2928481"/>
            <a:ext cx="8444990" cy="0"/>
          </a:xfrm>
          <a:prstGeom prst="line">
            <a:avLst/>
          </a:prstGeom>
          <a:noFill/>
          <a:ln w="25400" cap="rnd" cmpd="sng" algn="ctr">
            <a:solidFill>
              <a:srgbClr val="6EBC29"/>
            </a:solidFill>
            <a:prstDash val="sysDot"/>
          </a:ln>
          <a:effectLst/>
        </p:spPr>
      </p:cxnSp>
      <p:pic>
        <p:nvPicPr>
          <p:cNvPr id="11" name="Picture 10"/>
          <p:cNvPicPr>
            <a:picLocks noChangeAspect="1"/>
          </p:cNvPicPr>
          <p:nvPr/>
        </p:nvPicPr>
        <p:blipFill>
          <a:blip r:embed="rId3"/>
          <a:stretch>
            <a:fillRect/>
          </a:stretch>
        </p:blipFill>
        <p:spPr>
          <a:xfrm>
            <a:off x="6539573" y="1278016"/>
            <a:ext cx="1943100" cy="1371600"/>
          </a:xfrm>
          <a:prstGeom prst="rect">
            <a:avLst/>
          </a:prstGeom>
        </p:spPr>
      </p:pic>
      <p:sp>
        <p:nvSpPr>
          <p:cNvPr id="12"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Step 1</a:t>
            </a:r>
            <a:r>
              <a:rPr lang="en-US" sz="5000" b="1" dirty="0" smtClean="0">
                <a:solidFill>
                  <a:srgbClr val="F9A225"/>
                </a:solidFill>
                <a:latin typeface="Arial" charset="0"/>
                <a:ea typeface="ＭＳ Ｐゴシック" charset="0"/>
                <a:cs typeface="Arial" charset="0"/>
                <a:sym typeface="Arial" charset="0"/>
              </a:rPr>
              <a:t>: Who</a:t>
            </a:r>
            <a:r>
              <a:rPr lang="en-US" sz="5000" b="1" dirty="0">
                <a:solidFill>
                  <a:srgbClr val="F9A225"/>
                </a:solidFill>
                <a:latin typeface="Arial" charset="0"/>
                <a:ea typeface="ＭＳ Ｐゴシック" charset="0"/>
                <a:cs typeface="Arial" charset="0"/>
                <a:sym typeface="Arial" charset="0"/>
              </a:rPr>
              <a: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5664182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457200" y="3108960"/>
            <a:ext cx="8025473" cy="2293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numCol="1" spcCol="0" anchor="t" anchorCtr="0">
            <a:noAutofit/>
          </a:bodyPr>
          <a:lstStyle/>
          <a:p>
            <a:pPr>
              <a:lnSpc>
                <a:spcPts val="2300"/>
              </a:lnSpc>
              <a:defRPr/>
            </a:pPr>
            <a:r>
              <a:rPr lang="en-US" sz="1700" b="1" dirty="0">
                <a:solidFill>
                  <a:srgbClr val="FFFFFF"/>
                </a:solidFill>
                <a:latin typeface="Arial" charset="0"/>
                <a:cs typeface="Arial" charset="0"/>
              </a:rPr>
              <a:t>Understand the contract and how your fees will be calculated. All fees should be disclosed in the contract you are reviewing.</a:t>
            </a:r>
          </a:p>
          <a:p>
            <a:pPr>
              <a:lnSpc>
                <a:spcPts val="2200"/>
              </a:lnSpc>
              <a:defRPr/>
            </a:pPr>
            <a:endParaRPr lang="en-US" sz="1700" dirty="0">
              <a:solidFill>
                <a:srgbClr val="FFFFFF"/>
              </a:solidFill>
              <a:latin typeface="Arial" charset="0"/>
              <a:cs typeface="Arial" charset="0"/>
            </a:endParaRP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is the timeline?</a:t>
            </a: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How can pricing change?</a:t>
            </a: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are the rate structures that you will be subject to?</a:t>
            </a:r>
          </a:p>
          <a:p>
            <a:pPr marL="192024" indent="-192024">
              <a:lnSpc>
                <a:spcPts val="2200"/>
              </a:lnSpc>
              <a:spcAft>
                <a:spcPts val="1200"/>
              </a:spcAft>
              <a:buFont typeface="Arial"/>
              <a:buChar char="•"/>
              <a:defRPr/>
            </a:pPr>
            <a:r>
              <a:rPr lang="en-US" sz="1700" dirty="0">
                <a:solidFill>
                  <a:srgbClr val="FFFFFF"/>
                </a:solidFill>
                <a:latin typeface="Arial" charset="0"/>
                <a:cs typeface="Arial" charset="0"/>
              </a:rPr>
              <a:t>What are the monthly and annual fees?</a:t>
            </a:r>
          </a:p>
        </p:txBody>
      </p:sp>
      <p:cxnSp>
        <p:nvCxnSpPr>
          <p:cNvPr id="10" name="Straight Connector 9"/>
          <p:cNvCxnSpPr/>
          <p:nvPr/>
        </p:nvCxnSpPr>
        <p:spPr>
          <a:xfrm>
            <a:off x="360169" y="2928481"/>
            <a:ext cx="8444990" cy="0"/>
          </a:xfrm>
          <a:prstGeom prst="line">
            <a:avLst/>
          </a:prstGeom>
          <a:noFill/>
          <a:ln w="25400" cap="rnd" cmpd="sng" algn="ctr">
            <a:solidFill>
              <a:srgbClr val="6EBC29"/>
            </a:solidFill>
            <a:prstDash val="sysDot"/>
          </a:ln>
          <a:effectLst/>
        </p:spPr>
      </p:cxnSp>
      <p:pic>
        <p:nvPicPr>
          <p:cNvPr id="11" name="Picture 10"/>
          <p:cNvPicPr>
            <a:picLocks noChangeAspect="1"/>
          </p:cNvPicPr>
          <p:nvPr/>
        </p:nvPicPr>
        <p:blipFill>
          <a:blip r:embed="rId3"/>
          <a:stretch>
            <a:fillRect/>
          </a:stretch>
        </p:blipFill>
        <p:spPr>
          <a:xfrm>
            <a:off x="6539573" y="1278016"/>
            <a:ext cx="1943100" cy="1371600"/>
          </a:xfrm>
          <a:prstGeom prst="rect">
            <a:avLst/>
          </a:prstGeom>
        </p:spPr>
      </p:pic>
      <p:sp>
        <p:nvSpPr>
          <p:cNvPr id="12" name="Rectangle 3"/>
          <p:cNvSpPr>
            <a:spLocks/>
          </p:cNvSpPr>
          <p:nvPr/>
        </p:nvSpPr>
        <p:spPr bwMode="auto">
          <a:xfrm>
            <a:off x="457201" y="644455"/>
            <a:ext cx="5087489" cy="2118885"/>
          </a:xfrm>
          <a:prstGeom prst="rect">
            <a:avLst/>
          </a:prstGeom>
          <a:noFill/>
          <a:ln>
            <a:noFill/>
          </a:ln>
          <a:extLst/>
        </p:spPr>
        <p:txBody>
          <a:bodyPr lIns="0" tIns="0" rIns="0" bIns="0" anchor="b" anchorCtr="0"/>
          <a:lstStyle/>
          <a:p>
            <a:pPr>
              <a:lnSpc>
                <a:spcPts val="4800"/>
              </a:lnSpc>
            </a:pPr>
            <a:r>
              <a:rPr lang="en-US" sz="5000" b="1" dirty="0">
                <a:solidFill>
                  <a:srgbClr val="F9A225"/>
                </a:solidFill>
                <a:latin typeface="Arial" charset="0"/>
                <a:ea typeface="ＭＳ Ｐゴシック" charset="0"/>
                <a:cs typeface="Arial" charset="0"/>
                <a:sym typeface="Arial" charset="0"/>
              </a:rPr>
              <a:t>Step 2</a:t>
            </a:r>
            <a:r>
              <a:rPr lang="en-US" sz="5000" b="1" dirty="0" smtClean="0">
                <a:solidFill>
                  <a:srgbClr val="F9A225"/>
                </a:solidFill>
                <a:latin typeface="Arial" charset="0"/>
                <a:ea typeface="ＭＳ Ｐゴシック" charset="0"/>
                <a:cs typeface="Arial" charset="0"/>
                <a:sym typeface="Arial" charset="0"/>
              </a:rPr>
              <a:t>: Fees </a:t>
            </a:r>
            <a:br>
              <a:rPr lang="en-US" sz="5000" b="1" dirty="0" smtClean="0">
                <a:solidFill>
                  <a:srgbClr val="F9A225"/>
                </a:solidFill>
                <a:latin typeface="Arial" charset="0"/>
                <a:ea typeface="ＭＳ Ｐゴシック" charset="0"/>
                <a:cs typeface="Arial" charset="0"/>
                <a:sym typeface="Arial" charset="0"/>
              </a:rPr>
            </a:br>
            <a:r>
              <a:rPr lang="en-US" sz="5000" b="1" dirty="0" smtClean="0">
                <a:solidFill>
                  <a:srgbClr val="F9A225"/>
                </a:solidFill>
                <a:latin typeface="Arial" charset="0"/>
                <a:ea typeface="ＭＳ Ｐゴシック" charset="0"/>
                <a:cs typeface="Arial" charset="0"/>
                <a:sym typeface="Arial" charset="0"/>
              </a:rPr>
              <a:t>and </a:t>
            </a:r>
            <a:r>
              <a:rPr lang="en-US" sz="5000" b="1" dirty="0">
                <a:solidFill>
                  <a:srgbClr val="F9A225"/>
                </a:solidFill>
                <a:latin typeface="Arial" charset="0"/>
                <a:ea typeface="ＭＳ Ｐゴシック" charset="0"/>
                <a:cs typeface="Arial" charset="0"/>
                <a:sym typeface="Arial" charset="0"/>
              </a:rPr>
              <a:t>payment?</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37432054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EBC29"/>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1396</Words>
  <Application>Microsoft Macintosh PowerPoint</Application>
  <PresentationFormat>On-screen Show (4:3)</PresentationFormat>
  <Paragraphs>147</Paragraphs>
  <Slides>20</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Calibri</vt:lpstr>
      <vt:lpstr>Helvetica</vt:lpstr>
      <vt:lpstr>ＭＳ Ｐゴシック</vt:lpstr>
      <vt:lpstr>Arial</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 Tobiere</dc:creator>
  <cp:lastModifiedBy>Sarah Bingol</cp:lastModifiedBy>
  <cp:revision>8</cp:revision>
  <dcterms:created xsi:type="dcterms:W3CDTF">2016-05-24T19:18:36Z</dcterms:created>
  <dcterms:modified xsi:type="dcterms:W3CDTF">2016-10-27T14:56:48Z</dcterms:modified>
</cp:coreProperties>
</file>